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330" r:id="rId2"/>
    <p:sldId id="267" r:id="rId3"/>
    <p:sldId id="278" r:id="rId4"/>
    <p:sldId id="282" r:id="rId5"/>
    <p:sldId id="283" r:id="rId6"/>
    <p:sldId id="284" r:id="rId7"/>
    <p:sldId id="285" r:id="rId8"/>
    <p:sldId id="286" r:id="rId9"/>
    <p:sldId id="287" r:id="rId10"/>
    <p:sldId id="292" r:id="rId11"/>
    <p:sldId id="293" r:id="rId12"/>
    <p:sldId id="331" r:id="rId13"/>
    <p:sldId id="329" r:id="rId14"/>
    <p:sldId id="290" r:id="rId15"/>
    <p:sldId id="319" r:id="rId16"/>
    <p:sldId id="328" r:id="rId17"/>
    <p:sldId id="327" r:id="rId18"/>
    <p:sldId id="304" r:id="rId19"/>
    <p:sldId id="305" r:id="rId20"/>
    <p:sldId id="306"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Cambria Math" panose="02040503050406030204" pitchFamily="18" charset="0"/>
      <p:regular r:id="rId27"/>
    </p:embeddedFont>
    <p:embeddedFont>
      <p:font typeface="Lora" pitchFamily="2" charset="77"/>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83"/>
    <p:restoredTop sz="94694"/>
  </p:normalViewPr>
  <p:slideViewPr>
    <p:cSldViewPr snapToGrid="0">
      <p:cViewPr varScale="1">
        <p:scale>
          <a:sx n="151" d="100"/>
          <a:sy n="151" d="100"/>
        </p:scale>
        <p:origin x="200" y="3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4ed4f006f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4ed4f006f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8745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7de9ab0457_6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7de9ab0457_6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7de9ab0457_6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7de9ab0457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4ed4f006f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4ed4f006f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38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4ed4f006f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4ed4f006f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1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4ed4f006f4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US" sz="1800">
                <a:solidFill>
                  <a:schemeClr val="dk1"/>
                </a:solidFill>
              </a:rPr>
              <a:t>In support of this premise, polyploidy has been recently shown to increase in the brain with age and thought to be a contributor to age-related neurodegenerative diseases</a:t>
            </a:r>
            <a:endParaRPr sz="1800">
              <a:solidFill>
                <a:schemeClr val="dk1"/>
              </a:solidFill>
            </a:endParaRPr>
          </a:p>
          <a:p>
            <a:pPr marL="457200" lvl="0" indent="0" algn="l" rtl="0">
              <a:lnSpc>
                <a:spcPct val="115000"/>
              </a:lnSpc>
              <a:spcBef>
                <a:spcPts val="0"/>
              </a:spcBef>
              <a:spcAft>
                <a:spcPts val="0"/>
              </a:spcAft>
              <a:buClr>
                <a:schemeClr val="dk1"/>
              </a:buClr>
              <a:buSzPts val="1100"/>
              <a:buFont typeface="Arial"/>
              <a:buNone/>
            </a:pPr>
            <a:r>
              <a:rPr lang="en-US" sz="1800">
                <a:solidFill>
                  <a:schemeClr val="dk1"/>
                </a:solidFill>
              </a:rPr>
              <a:t>supporting the idea that aging drives an environment in the brain conducive to high ploidy cancer cells to thrive. </a:t>
            </a:r>
            <a:endParaRPr sz="18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398" name="Google Shape;398;g14ed4f006f4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0179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4ed4f006f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Heterogeneity in O2 levels increases with age → more representation of extreme cases</a:t>
            </a:r>
            <a:endParaRPr/>
          </a:p>
        </p:txBody>
      </p:sp>
      <p:sp>
        <p:nvSpPr>
          <p:cNvPr id="638" name="Google Shape;638;g14ed4f006f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8558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4ed4f006f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4ed4f006f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4518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7e65d9fb83_2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7e65d9fb83_2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14ed4f006f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14ed4f006f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813c0487e0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813c0487e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4ed510f6f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4ed510f6f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cell needs extracellular resources to synthesize dNTPs, it needs PO4, Glucose and AAs. Also RNR, the key enzyme that mediates the synthesis of dNTPs, requires O2. Without O2, it slows down considerably. </a:t>
            </a:r>
            <a:endParaRPr/>
          </a:p>
          <a:p>
            <a:pPr marL="0" lvl="0" indent="0" algn="l" rtl="0">
              <a:spcBef>
                <a:spcPts val="0"/>
              </a:spcBef>
              <a:spcAft>
                <a:spcPts val="0"/>
              </a:spcAft>
              <a:buNone/>
            </a:pPr>
            <a:endParaRPr/>
          </a:p>
          <a:p>
            <a:pPr marL="0" lvl="0" indent="0" algn="l" rtl="0">
              <a:spcBef>
                <a:spcPts val="0"/>
              </a:spcBef>
              <a:spcAft>
                <a:spcPts val="0"/>
              </a:spcAft>
              <a:buNone/>
            </a:pPr>
            <a:r>
              <a:rPr lang="en-US"/>
              <a:t>When we look at the average O2 partial pressure recorded in various normal tissues (x-axis), and compare them to the incidence of WGD in cancers from the respective TT, we see that they are correlated. → giving rise to the idea that </a:t>
            </a:r>
            <a:r>
              <a:rPr lang="en-US">
                <a:solidFill>
                  <a:schemeClr val="dk1"/>
                </a:solidFill>
              </a:rPr>
              <a:t>The more DNA a cell needs to replicate, the more its replication rate should suffer from suboptimal O2 concentrations.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813c0487e0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813c0487e0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e65d9fb83_8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17e65d9fb83_8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ed4f006f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ed4f006f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7de9ab0457_1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7de9ab0457_1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200" b="0" i="0" u="none" strike="noStrike">
                <a:solidFill>
                  <a:srgbClr val="000000"/>
                </a:solidFill>
                <a:latin typeface="Arial"/>
                <a:ea typeface="Arial"/>
                <a:cs typeface="Arial"/>
                <a:sym typeface="Arial"/>
              </a:rPr>
              <a:t>our preliminary data suggests that the availability of metabolic substrates in the environment (e.g. glucose, phosphate, oxygen) drives different cell fate decisions (e.g. proliferate, migrate or die) in cancer cells of different ploidy. </a:t>
            </a:r>
            <a:endParaRPr/>
          </a:p>
        </p:txBody>
      </p:sp>
      <p:sp>
        <p:nvSpPr>
          <p:cNvPr id="342" name="Google Shape;342;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7de9ab0457_1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7de9ab0457_1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7de9ab0457_12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7de9ab0457_1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7de9ab0457_12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7de9ab0457_12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6" name="Google Shape;26;p6"/>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27" name="Google Shape;27;p6"/>
          <p:cNvSpPr txBox="1">
            <a:spLocks noGrp="1"/>
          </p:cNvSpPr>
          <p:nvPr>
            <p:ph type="dt" idx="10"/>
          </p:nvPr>
        </p:nvSpPr>
        <p:spPr>
          <a:xfrm>
            <a:off x="628650" y="4767264"/>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 name="Google Shape;28;p6"/>
          <p:cNvSpPr txBox="1">
            <a:spLocks noGrp="1"/>
          </p:cNvSpPr>
          <p:nvPr>
            <p:ph type="ftr" idx="11"/>
          </p:nvPr>
        </p:nvSpPr>
        <p:spPr>
          <a:xfrm>
            <a:off x="3028950" y="4767264"/>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Google Shape;29;p6"/>
          <p:cNvSpPr txBox="1">
            <a:spLocks noGrp="1"/>
          </p:cNvSpPr>
          <p:nvPr>
            <p:ph type="sldNum" idx="12"/>
          </p:nvPr>
        </p:nvSpPr>
        <p:spPr>
          <a:xfrm>
            <a:off x="6457950" y="4767264"/>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623888" y="1282305"/>
            <a:ext cx="7886700" cy="21396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45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2" name="Google Shape;32;p7"/>
          <p:cNvSpPr txBox="1">
            <a:spLocks noGrp="1"/>
          </p:cNvSpPr>
          <p:nvPr>
            <p:ph type="body" idx="1"/>
          </p:nvPr>
        </p:nvSpPr>
        <p:spPr>
          <a:xfrm>
            <a:off x="623888" y="3442099"/>
            <a:ext cx="7886700" cy="11250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750"/>
              </a:spcBef>
              <a:spcAft>
                <a:spcPts val="0"/>
              </a:spcAft>
              <a:buClr>
                <a:schemeClr val="dk1"/>
              </a:buClr>
              <a:buSzPts val="2400"/>
              <a:buNone/>
              <a:defRPr sz="1800">
                <a:solidFill>
                  <a:schemeClr val="dk1"/>
                </a:solidFill>
              </a:defRPr>
            </a:lvl1pPr>
            <a:lvl2pPr marL="914400" lvl="1" indent="-228600" algn="l" rtl="0">
              <a:lnSpc>
                <a:spcPct val="90000"/>
              </a:lnSpc>
              <a:spcBef>
                <a:spcPts val="375"/>
              </a:spcBef>
              <a:spcAft>
                <a:spcPts val="0"/>
              </a:spcAft>
              <a:buClr>
                <a:srgbClr val="888888"/>
              </a:buClr>
              <a:buSzPts val="2000"/>
              <a:buNone/>
              <a:defRPr sz="1500">
                <a:solidFill>
                  <a:srgbClr val="888888"/>
                </a:solidFill>
              </a:defRPr>
            </a:lvl2pPr>
            <a:lvl3pPr marL="1371600" lvl="2" indent="-228600" algn="l" rtl="0">
              <a:lnSpc>
                <a:spcPct val="90000"/>
              </a:lnSpc>
              <a:spcBef>
                <a:spcPts val="375"/>
              </a:spcBef>
              <a:spcAft>
                <a:spcPts val="0"/>
              </a:spcAft>
              <a:buClr>
                <a:srgbClr val="888888"/>
              </a:buClr>
              <a:buSzPts val="1800"/>
              <a:buNone/>
              <a:defRPr sz="1350">
                <a:solidFill>
                  <a:srgbClr val="888888"/>
                </a:solidFill>
              </a:defRPr>
            </a:lvl3pPr>
            <a:lvl4pPr marL="1828800" lvl="3" indent="-228600" algn="l" rtl="0">
              <a:lnSpc>
                <a:spcPct val="90000"/>
              </a:lnSpc>
              <a:spcBef>
                <a:spcPts val="375"/>
              </a:spcBef>
              <a:spcAft>
                <a:spcPts val="0"/>
              </a:spcAft>
              <a:buClr>
                <a:srgbClr val="888888"/>
              </a:buClr>
              <a:buSzPts val="1600"/>
              <a:buNone/>
              <a:defRPr sz="1200">
                <a:solidFill>
                  <a:srgbClr val="888888"/>
                </a:solidFill>
              </a:defRPr>
            </a:lvl4pPr>
            <a:lvl5pPr marL="2286000" lvl="4" indent="-228600" algn="l" rtl="0">
              <a:lnSpc>
                <a:spcPct val="90000"/>
              </a:lnSpc>
              <a:spcBef>
                <a:spcPts val="375"/>
              </a:spcBef>
              <a:spcAft>
                <a:spcPts val="0"/>
              </a:spcAft>
              <a:buClr>
                <a:srgbClr val="888888"/>
              </a:buClr>
              <a:buSzPts val="1600"/>
              <a:buNone/>
              <a:defRPr sz="1200">
                <a:solidFill>
                  <a:srgbClr val="888888"/>
                </a:solidFill>
              </a:defRPr>
            </a:lvl5pPr>
            <a:lvl6pPr marL="2743200" lvl="5" indent="-228600" algn="l" rtl="0">
              <a:lnSpc>
                <a:spcPct val="90000"/>
              </a:lnSpc>
              <a:spcBef>
                <a:spcPts val="375"/>
              </a:spcBef>
              <a:spcAft>
                <a:spcPts val="0"/>
              </a:spcAft>
              <a:buClr>
                <a:srgbClr val="888888"/>
              </a:buClr>
              <a:buSzPts val="1600"/>
              <a:buNone/>
              <a:defRPr sz="1200">
                <a:solidFill>
                  <a:srgbClr val="888888"/>
                </a:solidFill>
              </a:defRPr>
            </a:lvl6pPr>
            <a:lvl7pPr marL="3200400" lvl="6" indent="-228600" algn="l" rtl="0">
              <a:lnSpc>
                <a:spcPct val="90000"/>
              </a:lnSpc>
              <a:spcBef>
                <a:spcPts val="375"/>
              </a:spcBef>
              <a:spcAft>
                <a:spcPts val="0"/>
              </a:spcAft>
              <a:buClr>
                <a:srgbClr val="888888"/>
              </a:buClr>
              <a:buSzPts val="1600"/>
              <a:buNone/>
              <a:defRPr sz="1200">
                <a:solidFill>
                  <a:srgbClr val="888888"/>
                </a:solidFill>
              </a:defRPr>
            </a:lvl7pPr>
            <a:lvl8pPr marL="3657600" lvl="7" indent="-228600" algn="l" rtl="0">
              <a:lnSpc>
                <a:spcPct val="90000"/>
              </a:lnSpc>
              <a:spcBef>
                <a:spcPts val="375"/>
              </a:spcBef>
              <a:spcAft>
                <a:spcPts val="0"/>
              </a:spcAft>
              <a:buClr>
                <a:srgbClr val="888888"/>
              </a:buClr>
              <a:buSzPts val="1600"/>
              <a:buNone/>
              <a:defRPr sz="1200">
                <a:solidFill>
                  <a:srgbClr val="888888"/>
                </a:solidFill>
              </a:defRPr>
            </a:lvl8pPr>
            <a:lvl9pPr marL="4114800" lvl="8" indent="-228600" algn="l" rtl="0">
              <a:lnSpc>
                <a:spcPct val="90000"/>
              </a:lnSpc>
              <a:spcBef>
                <a:spcPts val="375"/>
              </a:spcBef>
              <a:spcAft>
                <a:spcPts val="0"/>
              </a:spcAft>
              <a:buClr>
                <a:srgbClr val="888888"/>
              </a:buClr>
              <a:buSzPts val="1600"/>
              <a:buNone/>
              <a:defRPr sz="1200">
                <a:solidFill>
                  <a:srgbClr val="888888"/>
                </a:solidFill>
              </a:defRPr>
            </a:lvl9pPr>
          </a:lstStyle>
          <a:p>
            <a:endParaRPr/>
          </a:p>
        </p:txBody>
      </p:sp>
      <p:sp>
        <p:nvSpPr>
          <p:cNvPr id="33" name="Google Shape;33;p7"/>
          <p:cNvSpPr txBox="1">
            <a:spLocks noGrp="1"/>
          </p:cNvSpPr>
          <p:nvPr>
            <p:ph type="dt" idx="10"/>
          </p:nvPr>
        </p:nvSpPr>
        <p:spPr>
          <a:xfrm>
            <a:off x="628650" y="4767264"/>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Google Shape;34;p7"/>
          <p:cNvSpPr txBox="1">
            <a:spLocks noGrp="1"/>
          </p:cNvSpPr>
          <p:nvPr>
            <p:ph type="ftr" idx="11"/>
          </p:nvPr>
        </p:nvSpPr>
        <p:spPr>
          <a:xfrm>
            <a:off x="3028950" y="4767264"/>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 name="Google Shape;35;p7"/>
          <p:cNvSpPr txBox="1">
            <a:spLocks noGrp="1"/>
          </p:cNvSpPr>
          <p:nvPr>
            <p:ph type="sldNum" idx="12"/>
          </p:nvPr>
        </p:nvSpPr>
        <p:spPr>
          <a:xfrm>
            <a:off x="6457950" y="4767264"/>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8"/>
          <p:cNvSpPr txBox="1">
            <a:spLocks noGrp="1"/>
          </p:cNvSpPr>
          <p:nvPr>
            <p:ph type="body" idx="1"/>
          </p:nvPr>
        </p:nvSpPr>
        <p:spPr>
          <a:xfrm>
            <a:off x="6286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39" name="Google Shape;39;p8"/>
          <p:cNvSpPr txBox="1">
            <a:spLocks noGrp="1"/>
          </p:cNvSpPr>
          <p:nvPr>
            <p:ph type="body" idx="2"/>
          </p:nvPr>
        </p:nvSpPr>
        <p:spPr>
          <a:xfrm>
            <a:off x="4629150" y="1369219"/>
            <a:ext cx="3886200" cy="32634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750"/>
              </a:spcBef>
              <a:spcAft>
                <a:spcPts val="0"/>
              </a:spcAft>
              <a:buClr>
                <a:schemeClr val="dk1"/>
              </a:buClr>
              <a:buSzPts val="1800"/>
              <a:buChar char="•"/>
              <a:defRPr/>
            </a:lvl1pPr>
            <a:lvl2pPr marL="914400" lvl="1" indent="-342900" algn="l" rtl="0">
              <a:lnSpc>
                <a:spcPct val="90000"/>
              </a:lnSpc>
              <a:spcBef>
                <a:spcPts val="375"/>
              </a:spcBef>
              <a:spcAft>
                <a:spcPts val="0"/>
              </a:spcAft>
              <a:buClr>
                <a:schemeClr val="dk1"/>
              </a:buClr>
              <a:buSzPts val="1800"/>
              <a:buChar char="•"/>
              <a:defRPr/>
            </a:lvl2pPr>
            <a:lvl3pPr marL="1371600" lvl="2" indent="-342900" algn="l" rtl="0">
              <a:lnSpc>
                <a:spcPct val="90000"/>
              </a:lnSpc>
              <a:spcBef>
                <a:spcPts val="375"/>
              </a:spcBef>
              <a:spcAft>
                <a:spcPts val="0"/>
              </a:spcAft>
              <a:buClr>
                <a:schemeClr val="dk1"/>
              </a:buClr>
              <a:buSzPts val="1800"/>
              <a:buChar char="•"/>
              <a:defRPr/>
            </a:lvl3pPr>
            <a:lvl4pPr marL="1828800" lvl="3" indent="-342900" algn="l" rtl="0">
              <a:lnSpc>
                <a:spcPct val="90000"/>
              </a:lnSpc>
              <a:spcBef>
                <a:spcPts val="375"/>
              </a:spcBef>
              <a:spcAft>
                <a:spcPts val="0"/>
              </a:spcAft>
              <a:buClr>
                <a:schemeClr val="dk1"/>
              </a:buClr>
              <a:buSzPts val="1800"/>
              <a:buChar char="•"/>
              <a:defRPr/>
            </a:lvl4pPr>
            <a:lvl5pPr marL="2286000" lvl="4" indent="-342900" algn="l" rtl="0">
              <a:lnSpc>
                <a:spcPct val="90000"/>
              </a:lnSpc>
              <a:spcBef>
                <a:spcPts val="375"/>
              </a:spcBef>
              <a:spcAft>
                <a:spcPts val="0"/>
              </a:spcAft>
              <a:buClr>
                <a:schemeClr val="dk1"/>
              </a:buClr>
              <a:buSzPts val="1800"/>
              <a:buChar char="•"/>
              <a:defRPr/>
            </a:lvl5pPr>
            <a:lvl6pPr marL="2743200" lvl="5" indent="-342900" algn="l" rtl="0">
              <a:lnSpc>
                <a:spcPct val="90000"/>
              </a:lnSpc>
              <a:spcBef>
                <a:spcPts val="375"/>
              </a:spcBef>
              <a:spcAft>
                <a:spcPts val="0"/>
              </a:spcAft>
              <a:buClr>
                <a:schemeClr val="dk1"/>
              </a:buClr>
              <a:buSzPts val="1800"/>
              <a:buChar char="•"/>
              <a:defRPr/>
            </a:lvl6pPr>
            <a:lvl7pPr marL="3200400" lvl="6" indent="-342900" algn="l" rtl="0">
              <a:lnSpc>
                <a:spcPct val="90000"/>
              </a:lnSpc>
              <a:spcBef>
                <a:spcPts val="375"/>
              </a:spcBef>
              <a:spcAft>
                <a:spcPts val="0"/>
              </a:spcAft>
              <a:buClr>
                <a:schemeClr val="dk1"/>
              </a:buClr>
              <a:buSzPts val="1800"/>
              <a:buChar char="•"/>
              <a:defRPr/>
            </a:lvl7pPr>
            <a:lvl8pPr marL="3657600" lvl="7" indent="-342900" algn="l" rtl="0">
              <a:lnSpc>
                <a:spcPct val="90000"/>
              </a:lnSpc>
              <a:spcBef>
                <a:spcPts val="375"/>
              </a:spcBef>
              <a:spcAft>
                <a:spcPts val="0"/>
              </a:spcAft>
              <a:buClr>
                <a:schemeClr val="dk1"/>
              </a:buClr>
              <a:buSzPts val="1800"/>
              <a:buChar char="•"/>
              <a:defRPr/>
            </a:lvl8pPr>
            <a:lvl9pPr marL="4114800" lvl="8" indent="-342900" algn="l" rtl="0">
              <a:lnSpc>
                <a:spcPct val="90000"/>
              </a:lnSpc>
              <a:spcBef>
                <a:spcPts val="375"/>
              </a:spcBef>
              <a:spcAft>
                <a:spcPts val="0"/>
              </a:spcAft>
              <a:buClr>
                <a:schemeClr val="dk1"/>
              </a:buClr>
              <a:buSzPts val="1800"/>
              <a:buChar char="•"/>
              <a:defRPr/>
            </a:lvl9pPr>
          </a:lstStyle>
          <a:p>
            <a:endParaRPr/>
          </a:p>
        </p:txBody>
      </p:sp>
      <p:sp>
        <p:nvSpPr>
          <p:cNvPr id="40" name="Google Shape;40;p8"/>
          <p:cNvSpPr txBox="1">
            <a:spLocks noGrp="1"/>
          </p:cNvSpPr>
          <p:nvPr>
            <p:ph type="dt" idx="10"/>
          </p:nvPr>
        </p:nvSpPr>
        <p:spPr>
          <a:xfrm>
            <a:off x="628650" y="4767264"/>
            <a:ext cx="20574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 name="Google Shape;41;p8"/>
          <p:cNvSpPr txBox="1">
            <a:spLocks noGrp="1"/>
          </p:cNvSpPr>
          <p:nvPr>
            <p:ph type="ftr" idx="11"/>
          </p:nvPr>
        </p:nvSpPr>
        <p:spPr>
          <a:xfrm>
            <a:off x="3028950" y="4767264"/>
            <a:ext cx="30861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 name="Google Shape;42;p8"/>
          <p:cNvSpPr txBox="1">
            <a:spLocks noGrp="1"/>
          </p:cNvSpPr>
          <p:nvPr>
            <p:ph type="sldNum" idx="12"/>
          </p:nvPr>
        </p:nvSpPr>
        <p:spPr>
          <a:xfrm>
            <a:off x="6457950" y="4767264"/>
            <a:ext cx="20574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5" name="Google Shape;45;p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46" name="Google Shape;46;p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rtl="0">
              <a:lnSpc>
                <a:spcPct val="115000"/>
              </a:lnSpc>
              <a:spcBef>
                <a:spcPts val="0"/>
              </a:spcBef>
              <a:spcAft>
                <a:spcPts val="0"/>
              </a:spcAft>
              <a:buSzPts val="1400"/>
              <a:buChar char="●"/>
              <a:defRPr sz="14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47" name="Google Shape;4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50" name="Google Shape;50;p1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0"/>
              </a:spcBef>
              <a:spcAft>
                <a:spcPts val="0"/>
              </a:spcAft>
              <a:buSzPts val="1200"/>
              <a:buChar char="○"/>
              <a:defRPr sz="1200"/>
            </a:lvl2pPr>
            <a:lvl3pPr marL="1371600" lvl="2" indent="-304800" algn="l" rtl="0">
              <a:lnSpc>
                <a:spcPct val="115000"/>
              </a:lnSpc>
              <a:spcBef>
                <a:spcPts val="0"/>
              </a:spcBef>
              <a:spcAft>
                <a:spcPts val="0"/>
              </a:spcAft>
              <a:buSzPts val="1200"/>
              <a:buChar char="■"/>
              <a:defRPr sz="1200"/>
            </a:lvl3pPr>
            <a:lvl4pPr marL="1828800" lvl="3" indent="-304800" algn="l" rtl="0">
              <a:lnSpc>
                <a:spcPct val="115000"/>
              </a:lnSpc>
              <a:spcBef>
                <a:spcPts val="0"/>
              </a:spcBef>
              <a:spcAft>
                <a:spcPts val="0"/>
              </a:spcAft>
              <a:buSzPts val="1200"/>
              <a:buChar char="●"/>
              <a:defRPr sz="1200"/>
            </a:lvl4pPr>
            <a:lvl5pPr marL="2286000" lvl="4" indent="-304800" algn="l" rtl="0">
              <a:lnSpc>
                <a:spcPct val="115000"/>
              </a:lnSpc>
              <a:spcBef>
                <a:spcPts val="0"/>
              </a:spcBef>
              <a:spcAft>
                <a:spcPts val="0"/>
              </a:spcAft>
              <a:buSzPts val="1200"/>
              <a:buChar char="○"/>
              <a:defRPr sz="1200"/>
            </a:lvl5pPr>
            <a:lvl6pPr marL="2743200" lvl="5" indent="-304800" algn="l" rtl="0">
              <a:lnSpc>
                <a:spcPct val="115000"/>
              </a:lnSpc>
              <a:spcBef>
                <a:spcPts val="0"/>
              </a:spcBef>
              <a:spcAft>
                <a:spcPts val="0"/>
              </a:spcAft>
              <a:buSzPts val="1200"/>
              <a:buChar char="■"/>
              <a:defRPr sz="1200"/>
            </a:lvl6pPr>
            <a:lvl7pPr marL="3200400" lvl="6" indent="-304800" algn="l" rtl="0">
              <a:lnSpc>
                <a:spcPct val="115000"/>
              </a:lnSpc>
              <a:spcBef>
                <a:spcPts val="0"/>
              </a:spcBef>
              <a:spcAft>
                <a:spcPts val="0"/>
              </a:spcAft>
              <a:buSzPts val="1200"/>
              <a:buChar char="●"/>
              <a:defRPr sz="1200"/>
            </a:lvl7pPr>
            <a:lvl8pPr marL="3657600" lvl="7" indent="-304800" algn="l" rtl="0">
              <a:lnSpc>
                <a:spcPct val="115000"/>
              </a:lnSpc>
              <a:spcBef>
                <a:spcPts val="0"/>
              </a:spcBef>
              <a:spcAft>
                <a:spcPts val="0"/>
              </a:spcAft>
              <a:buSzPts val="1200"/>
              <a:buChar char="○"/>
              <a:defRPr sz="1200"/>
            </a:lvl8pPr>
            <a:lvl9pPr marL="4114800" lvl="8" indent="-304800" algn="l" rtl="0">
              <a:lnSpc>
                <a:spcPct val="115000"/>
              </a:lnSpc>
              <a:spcBef>
                <a:spcPts val="0"/>
              </a:spcBef>
              <a:spcAft>
                <a:spcPts val="0"/>
              </a:spcAft>
              <a:buSzPts val="1200"/>
              <a:buChar char="■"/>
              <a:defRPr sz="1200"/>
            </a:lvl9pPr>
          </a:lstStyle>
          <a:p>
            <a:endParaRPr/>
          </a:p>
        </p:txBody>
      </p:sp>
      <p:sp>
        <p:nvSpPr>
          <p:cNvPr id="51" name="Google Shape;5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sp>
        <p:nvSpPr>
          <p:cNvPr id="53" name="Google Shape;53;p1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54" name="Google Shape;5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1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58" name="Google Shape;58;p1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 name="Google Shape;59;p1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60" name="Google Shape;6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rtl="0">
              <a:lnSpc>
                <a:spcPct val="100000"/>
              </a:lnSpc>
              <a:spcBef>
                <a:spcPts val="0"/>
              </a:spcBef>
              <a:spcAft>
                <a:spcPts val="0"/>
              </a:spcAft>
              <a:buSzPts val="1800"/>
              <a:buNone/>
              <a:defRPr/>
            </a:lvl1pPr>
          </a:lstStyle>
          <a:p>
            <a:endParaRPr/>
          </a:p>
        </p:txBody>
      </p:sp>
      <p:sp>
        <p:nvSpPr>
          <p:cNvPr id="63" name="Google Shape;6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title"/>
          </p:nvPr>
        </p:nvSpPr>
        <p:spPr>
          <a:xfrm>
            <a:off x="623888" y="1282305"/>
            <a:ext cx="7886700" cy="2139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4000" dirty="0"/>
              <a:t>Main figures</a:t>
            </a:r>
            <a:endParaRPr sz="4000" dirty="0"/>
          </a:p>
        </p:txBody>
      </p:sp>
      <p:sp>
        <p:nvSpPr>
          <p:cNvPr id="523" name="Google Shape;523;p63"/>
          <p:cNvSpPr txBox="1">
            <a:spLocks noGrp="1"/>
          </p:cNvSpPr>
          <p:nvPr>
            <p:ph type="body" idx="1"/>
          </p:nvPr>
        </p:nvSpPr>
        <p:spPr>
          <a:xfrm>
            <a:off x="623888" y="3442099"/>
            <a:ext cx="7886700" cy="11250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dirty="0"/>
          </a:p>
        </p:txBody>
      </p:sp>
    </p:spTree>
    <p:extLst>
      <p:ext uri="{BB962C8B-B14F-4D97-AF65-F5344CB8AC3E}">
        <p14:creationId xmlns:p14="http://schemas.microsoft.com/office/powerpoint/2010/main" val="229840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8" name="Google Shape;418;p51"/>
          <p:cNvPicPr preferRelativeResize="0"/>
          <p:nvPr/>
        </p:nvPicPr>
        <p:blipFill rotWithShape="1">
          <a:blip r:embed="rId3">
            <a:alphaModFix/>
          </a:blip>
          <a:srcRect l="18545" r="14600" b="15633"/>
          <a:stretch/>
        </p:blipFill>
        <p:spPr>
          <a:xfrm>
            <a:off x="5949293" y="632136"/>
            <a:ext cx="2280330" cy="1641584"/>
          </a:xfrm>
          <a:prstGeom prst="rect">
            <a:avLst/>
          </a:prstGeom>
          <a:noFill/>
          <a:ln>
            <a:noFill/>
          </a:ln>
        </p:spPr>
      </p:pic>
      <p:pic>
        <p:nvPicPr>
          <p:cNvPr id="419" name="Google Shape;419;p51"/>
          <p:cNvPicPr preferRelativeResize="0"/>
          <p:nvPr/>
        </p:nvPicPr>
        <p:blipFill rotWithShape="1">
          <a:blip r:embed="rId4">
            <a:alphaModFix/>
          </a:blip>
          <a:srcRect l="21241" r="17823" b="16051"/>
          <a:stretch/>
        </p:blipFill>
        <p:spPr>
          <a:xfrm>
            <a:off x="5949293" y="2515562"/>
            <a:ext cx="2311209" cy="1816379"/>
          </a:xfrm>
          <a:prstGeom prst="rect">
            <a:avLst/>
          </a:prstGeom>
          <a:noFill/>
          <a:ln>
            <a:noFill/>
          </a:ln>
        </p:spPr>
      </p:pic>
      <p:pic>
        <p:nvPicPr>
          <p:cNvPr id="420" name="Google Shape;420;p51"/>
          <p:cNvPicPr preferRelativeResize="0"/>
          <p:nvPr/>
        </p:nvPicPr>
        <p:blipFill>
          <a:blip r:embed="rId5">
            <a:alphaModFix/>
          </a:blip>
          <a:stretch>
            <a:fillRect/>
          </a:stretch>
        </p:blipFill>
        <p:spPr>
          <a:xfrm>
            <a:off x="2681078" y="1036840"/>
            <a:ext cx="3146512" cy="3166742"/>
          </a:xfrm>
          <a:prstGeom prst="rect">
            <a:avLst/>
          </a:prstGeom>
          <a:noFill/>
          <a:ln>
            <a:noFill/>
          </a:ln>
        </p:spPr>
      </p:pic>
      <p:sp>
        <p:nvSpPr>
          <p:cNvPr id="421" name="Google Shape;421;p51"/>
          <p:cNvSpPr/>
          <p:nvPr/>
        </p:nvSpPr>
        <p:spPr>
          <a:xfrm>
            <a:off x="3328810" y="1984746"/>
            <a:ext cx="37500" cy="5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1"/>
          <p:cNvSpPr/>
          <p:nvPr/>
        </p:nvSpPr>
        <p:spPr>
          <a:xfrm>
            <a:off x="3328810" y="2186085"/>
            <a:ext cx="37500" cy="5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1"/>
          <p:cNvSpPr/>
          <p:nvPr/>
        </p:nvSpPr>
        <p:spPr>
          <a:xfrm>
            <a:off x="3328810" y="2387424"/>
            <a:ext cx="37500" cy="50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1"/>
          <p:cNvSpPr txBox="1"/>
          <p:nvPr/>
        </p:nvSpPr>
        <p:spPr>
          <a:xfrm>
            <a:off x="733425" y="2258025"/>
            <a:ext cx="581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lt1"/>
                </a:solidFill>
                <a:latin typeface="Lora"/>
                <a:ea typeface="Lora"/>
                <a:cs typeface="Lora"/>
                <a:sym typeface="Lora"/>
              </a:rPr>
              <a:t>Young</a:t>
            </a:r>
            <a:endParaRPr sz="1000">
              <a:solidFill>
                <a:schemeClr val="lt1"/>
              </a:solidFill>
              <a:latin typeface="Lora"/>
              <a:ea typeface="Lora"/>
              <a:cs typeface="Lora"/>
              <a:sym typeface="Lora"/>
            </a:endParaRPr>
          </a:p>
        </p:txBody>
      </p:sp>
      <p:sp>
        <p:nvSpPr>
          <p:cNvPr id="425" name="Google Shape;425;p51"/>
          <p:cNvSpPr txBox="1"/>
          <p:nvPr/>
        </p:nvSpPr>
        <p:spPr>
          <a:xfrm>
            <a:off x="773497" y="4251200"/>
            <a:ext cx="68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chemeClr val="lt1"/>
                </a:solidFill>
                <a:latin typeface="Lora"/>
                <a:ea typeface="Lora"/>
                <a:cs typeface="Lora"/>
                <a:sym typeface="Lora"/>
              </a:rPr>
              <a:t>Old</a:t>
            </a:r>
            <a:endParaRPr sz="1000">
              <a:solidFill>
                <a:schemeClr val="lt1"/>
              </a:solidFill>
              <a:latin typeface="Lora"/>
              <a:ea typeface="Lora"/>
              <a:cs typeface="Lora"/>
              <a:sym typeface="Lora"/>
            </a:endParaRPr>
          </a:p>
        </p:txBody>
      </p:sp>
      <p:sp>
        <p:nvSpPr>
          <p:cNvPr id="426" name="Google Shape;426;p51"/>
          <p:cNvSpPr txBox="1">
            <a:spLocks noGrp="1"/>
          </p:cNvSpPr>
          <p:nvPr>
            <p:ph type="title"/>
          </p:nvPr>
        </p:nvSpPr>
        <p:spPr>
          <a:xfrm>
            <a:off x="609675" y="99150"/>
            <a:ext cx="8347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US" sz="2420" b="1"/>
              <a:t>Age-based differences in the state-space of the brain</a:t>
            </a:r>
            <a:endParaRPr sz="2420" b="1"/>
          </a:p>
        </p:txBody>
      </p:sp>
      <p:pic>
        <p:nvPicPr>
          <p:cNvPr id="3" name="Picture 2" descr="A picture containing graphical user interface&#10;&#10;Description automatically generated">
            <a:extLst>
              <a:ext uri="{FF2B5EF4-FFF2-40B4-BE49-F238E27FC236}">
                <a16:creationId xmlns:a16="http://schemas.microsoft.com/office/drawing/2014/main" id="{7E71EA9E-BD38-9987-C95E-FB404776B6A0}"/>
              </a:ext>
            </a:extLst>
          </p:cNvPr>
          <p:cNvPicPr>
            <a:picLocks noChangeAspect="1"/>
          </p:cNvPicPr>
          <p:nvPr/>
        </p:nvPicPr>
        <p:blipFill>
          <a:blip r:embed="rId6"/>
          <a:stretch>
            <a:fillRect/>
          </a:stretch>
        </p:blipFill>
        <p:spPr>
          <a:xfrm>
            <a:off x="883498" y="795483"/>
            <a:ext cx="1703305" cy="35364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p:nvPr>
        </p:nvSpPr>
        <p:spPr>
          <a:xfrm>
            <a:off x="834075" y="254750"/>
            <a:ext cx="8036400" cy="52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600" b="1"/>
              <a:t>Validation of the S3MB model predictions</a:t>
            </a:r>
            <a:endParaRPr sz="2600" b="1"/>
          </a:p>
        </p:txBody>
      </p:sp>
      <p:pic>
        <p:nvPicPr>
          <p:cNvPr id="432" name="Google Shape;432;p52"/>
          <p:cNvPicPr preferRelativeResize="0"/>
          <p:nvPr/>
        </p:nvPicPr>
        <p:blipFill>
          <a:blip r:embed="rId3">
            <a:alphaModFix/>
          </a:blip>
          <a:stretch>
            <a:fillRect/>
          </a:stretch>
        </p:blipFill>
        <p:spPr>
          <a:xfrm>
            <a:off x="2463225" y="945400"/>
            <a:ext cx="4778102" cy="3345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title"/>
          </p:nvPr>
        </p:nvSpPr>
        <p:spPr>
          <a:xfrm>
            <a:off x="623888" y="1282305"/>
            <a:ext cx="7886700" cy="2139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4000" dirty="0"/>
              <a:t>Supplementary figures</a:t>
            </a:r>
            <a:endParaRPr sz="4000" dirty="0"/>
          </a:p>
        </p:txBody>
      </p:sp>
      <p:sp>
        <p:nvSpPr>
          <p:cNvPr id="523" name="Google Shape;523;p63"/>
          <p:cNvSpPr txBox="1">
            <a:spLocks noGrp="1"/>
          </p:cNvSpPr>
          <p:nvPr>
            <p:ph type="body" idx="1"/>
          </p:nvPr>
        </p:nvSpPr>
        <p:spPr>
          <a:xfrm>
            <a:off x="623888" y="3442099"/>
            <a:ext cx="7886700" cy="11250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r>
              <a:rPr lang="en-US" dirty="0"/>
              <a:t>(some of the main figures will move here)</a:t>
            </a:r>
            <a:endParaRPr dirty="0"/>
          </a:p>
        </p:txBody>
      </p:sp>
    </p:spTree>
    <p:extLst>
      <p:ext uri="{BB962C8B-B14F-4D97-AF65-F5344CB8AC3E}">
        <p14:creationId xmlns:p14="http://schemas.microsoft.com/office/powerpoint/2010/main" val="494766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title"/>
          </p:nvPr>
        </p:nvSpPr>
        <p:spPr>
          <a:xfrm>
            <a:off x="623888" y="1282305"/>
            <a:ext cx="7886700" cy="2139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4000" dirty="0"/>
              <a:t>Proposed content for Introduction</a:t>
            </a:r>
            <a:endParaRPr sz="4000" dirty="0"/>
          </a:p>
        </p:txBody>
      </p:sp>
      <p:sp>
        <p:nvSpPr>
          <p:cNvPr id="523" name="Google Shape;523;p63"/>
          <p:cNvSpPr txBox="1">
            <a:spLocks noGrp="1"/>
          </p:cNvSpPr>
          <p:nvPr>
            <p:ph type="body" idx="1"/>
          </p:nvPr>
        </p:nvSpPr>
        <p:spPr>
          <a:xfrm>
            <a:off x="623888" y="3442099"/>
            <a:ext cx="7886700" cy="11250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dirty="0"/>
          </a:p>
        </p:txBody>
      </p:sp>
    </p:spTree>
    <p:extLst>
      <p:ext uri="{BB962C8B-B14F-4D97-AF65-F5344CB8AC3E}">
        <p14:creationId xmlns:p14="http://schemas.microsoft.com/office/powerpoint/2010/main" val="407407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49"/>
          <p:cNvPicPr preferRelativeResize="0"/>
          <p:nvPr/>
        </p:nvPicPr>
        <p:blipFill>
          <a:blip r:embed="rId3">
            <a:alphaModFix/>
          </a:blip>
          <a:stretch>
            <a:fillRect/>
          </a:stretch>
        </p:blipFill>
        <p:spPr>
          <a:xfrm>
            <a:off x="1539888" y="0"/>
            <a:ext cx="6352276" cy="4447823"/>
          </a:xfrm>
          <a:prstGeom prst="rect">
            <a:avLst/>
          </a:prstGeom>
          <a:noFill/>
          <a:ln>
            <a:noFill/>
          </a:ln>
        </p:spPr>
      </p:pic>
      <p:sp>
        <p:nvSpPr>
          <p:cNvPr id="401" name="Google Shape;401;p49"/>
          <p:cNvSpPr txBox="1">
            <a:spLocks noGrp="1"/>
          </p:cNvSpPr>
          <p:nvPr>
            <p:ph type="body" idx="1"/>
          </p:nvPr>
        </p:nvSpPr>
        <p:spPr>
          <a:xfrm>
            <a:off x="1713663" y="4245825"/>
            <a:ext cx="2357400" cy="310200"/>
          </a:xfrm>
          <a:prstGeom prst="rect">
            <a:avLst/>
          </a:prstGeom>
          <a:noFill/>
          <a:ln>
            <a:noFill/>
          </a:ln>
        </p:spPr>
        <p:txBody>
          <a:bodyPr spcFirstLastPara="1" wrap="square" lIns="91425" tIns="91425" rIns="91425" bIns="91425" anchor="t" anchorCtr="0">
            <a:normAutofit/>
          </a:bodyPr>
          <a:lstStyle/>
          <a:p>
            <a:pPr marL="0" lvl="0" indent="0" algn="l" rtl="0">
              <a:lnSpc>
                <a:spcPct val="95000"/>
              </a:lnSpc>
              <a:spcBef>
                <a:spcPts val="0"/>
              </a:spcBef>
              <a:spcAft>
                <a:spcPts val="0"/>
              </a:spcAft>
              <a:buSzPts val="523"/>
              <a:buNone/>
            </a:pPr>
            <a:r>
              <a:rPr lang="en-US" sz="755">
                <a:solidFill>
                  <a:schemeClr val="dk1"/>
                </a:solidFill>
              </a:rPr>
              <a:t>Hiscox et al., 2018, Neurobiol Aging</a:t>
            </a:r>
            <a:endParaRPr sz="755">
              <a:solidFill>
                <a:schemeClr val="dk1"/>
              </a:solidFill>
            </a:endParaRPr>
          </a:p>
        </p:txBody>
      </p:sp>
      <p:sp>
        <p:nvSpPr>
          <p:cNvPr id="402" name="Google Shape;402;p49"/>
          <p:cNvSpPr txBox="1"/>
          <p:nvPr/>
        </p:nvSpPr>
        <p:spPr>
          <a:xfrm>
            <a:off x="1654738" y="1980900"/>
            <a:ext cx="17175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900">
                <a:solidFill>
                  <a:schemeClr val="accent2"/>
                </a:solidFill>
              </a:rPr>
              <a:t>Nandakumar et al, eLife, 2021</a:t>
            </a:r>
            <a:endParaRPr sz="900">
              <a:solidFill>
                <a:schemeClr val="accent2"/>
              </a:solidFill>
              <a:highlight>
                <a:schemeClr val="lt1"/>
              </a:highlight>
            </a:endParaRPr>
          </a:p>
        </p:txBody>
      </p:sp>
    </p:spTree>
    <p:extLst>
      <p:ext uri="{BB962C8B-B14F-4D97-AF65-F5344CB8AC3E}">
        <p14:creationId xmlns:p14="http://schemas.microsoft.com/office/powerpoint/2010/main" val="1727169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pic>
        <p:nvPicPr>
          <p:cNvPr id="640" name="Google Shape;640;p78" descr="Graphical user interface, text, application, email&#10;&#10;Description automatically generated"/>
          <p:cNvPicPr preferRelativeResize="0"/>
          <p:nvPr/>
        </p:nvPicPr>
        <p:blipFill rotWithShape="1">
          <a:blip r:embed="rId3">
            <a:alphaModFix/>
          </a:blip>
          <a:srcRect/>
          <a:stretch/>
        </p:blipFill>
        <p:spPr>
          <a:xfrm>
            <a:off x="2678817" y="49245"/>
            <a:ext cx="5908594" cy="3205445"/>
          </a:xfrm>
          <a:prstGeom prst="rect">
            <a:avLst/>
          </a:prstGeom>
          <a:noFill/>
          <a:ln>
            <a:noFill/>
          </a:ln>
        </p:spPr>
      </p:pic>
      <p:pic>
        <p:nvPicPr>
          <p:cNvPr id="641" name="Google Shape;641;p78"/>
          <p:cNvPicPr preferRelativeResize="0"/>
          <p:nvPr/>
        </p:nvPicPr>
        <p:blipFill>
          <a:blip r:embed="rId4">
            <a:alphaModFix/>
          </a:blip>
          <a:stretch>
            <a:fillRect/>
          </a:stretch>
        </p:blipFill>
        <p:spPr>
          <a:xfrm>
            <a:off x="140800" y="2967426"/>
            <a:ext cx="2755324" cy="2075926"/>
          </a:xfrm>
          <a:prstGeom prst="rect">
            <a:avLst/>
          </a:prstGeom>
          <a:noFill/>
          <a:ln>
            <a:noFill/>
          </a:ln>
        </p:spPr>
      </p:pic>
      <p:sp>
        <p:nvSpPr>
          <p:cNvPr id="642" name="Google Shape;642;p78"/>
          <p:cNvSpPr txBox="1"/>
          <p:nvPr/>
        </p:nvSpPr>
        <p:spPr>
          <a:xfrm>
            <a:off x="592325" y="2738375"/>
            <a:ext cx="2086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u="sng"/>
              <a:t>Hypothesis</a:t>
            </a:r>
            <a:r>
              <a:rPr lang="en-US" sz="1700"/>
              <a:t>:</a:t>
            </a:r>
            <a:endParaRPr sz="1700"/>
          </a:p>
        </p:txBody>
      </p:sp>
    </p:spTree>
    <p:extLst>
      <p:ext uri="{BB962C8B-B14F-4D97-AF65-F5344CB8AC3E}">
        <p14:creationId xmlns:p14="http://schemas.microsoft.com/office/powerpoint/2010/main" val="28549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title"/>
          </p:nvPr>
        </p:nvSpPr>
        <p:spPr>
          <a:xfrm>
            <a:off x="623888" y="1282305"/>
            <a:ext cx="7886700" cy="2139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4000" dirty="0"/>
              <a:t>Proposed content for Discussion</a:t>
            </a:r>
            <a:endParaRPr sz="4000" dirty="0"/>
          </a:p>
        </p:txBody>
      </p:sp>
      <p:sp>
        <p:nvSpPr>
          <p:cNvPr id="523" name="Google Shape;523;p63"/>
          <p:cNvSpPr txBox="1">
            <a:spLocks noGrp="1"/>
          </p:cNvSpPr>
          <p:nvPr>
            <p:ph type="body" idx="1"/>
          </p:nvPr>
        </p:nvSpPr>
        <p:spPr>
          <a:xfrm>
            <a:off x="623888" y="3442099"/>
            <a:ext cx="7886700" cy="11250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dirty="0"/>
          </a:p>
        </p:txBody>
      </p:sp>
    </p:spTree>
    <p:extLst>
      <p:ext uri="{BB962C8B-B14F-4D97-AF65-F5344CB8AC3E}">
        <p14:creationId xmlns:p14="http://schemas.microsoft.com/office/powerpoint/2010/main" val="1695811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6"/>
          <p:cNvSpPr txBox="1">
            <a:spLocks noGrp="1"/>
          </p:cNvSpPr>
          <p:nvPr>
            <p:ph type="title"/>
          </p:nvPr>
        </p:nvSpPr>
        <p:spPr>
          <a:xfrm>
            <a:off x="1010375" y="445025"/>
            <a:ext cx="78219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t>Limitations of the S3MB Model</a:t>
            </a:r>
            <a:endParaRPr/>
          </a:p>
        </p:txBody>
      </p:sp>
      <p:sp>
        <p:nvSpPr>
          <p:cNvPr id="692" name="Google Shape;692;p86"/>
          <p:cNvSpPr txBox="1">
            <a:spLocks noGrp="1"/>
          </p:cNvSpPr>
          <p:nvPr>
            <p:ph type="body" idx="1"/>
          </p:nvPr>
        </p:nvSpPr>
        <p:spPr>
          <a:xfrm>
            <a:off x="1010400" y="1152475"/>
            <a:ext cx="78219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a:t>Low spatial resolution (4mm</a:t>
            </a:r>
            <a:r>
              <a:rPr lang="en-US" baseline="30000"/>
              <a:t>3</a:t>
            </a:r>
            <a:r>
              <a:rPr lang="en-US"/>
              <a:t>)</a:t>
            </a:r>
            <a:endParaRPr/>
          </a:p>
          <a:p>
            <a:pPr marL="914400" lvl="1" indent="-317500" algn="l" rtl="0">
              <a:spcBef>
                <a:spcPts val="0"/>
              </a:spcBef>
              <a:spcAft>
                <a:spcPts val="0"/>
              </a:spcAft>
              <a:buSzPts val="1400"/>
              <a:buChar char="○"/>
            </a:pPr>
            <a:r>
              <a:rPr lang="en-US"/>
              <a:t>May miss small scale effects that would be captured in a full-scale PDE</a:t>
            </a:r>
            <a:endParaRPr/>
          </a:p>
          <a:p>
            <a:pPr marL="457200" lvl="0" indent="-342900" algn="l" rtl="0">
              <a:spcBef>
                <a:spcPts val="0"/>
              </a:spcBef>
              <a:spcAft>
                <a:spcPts val="0"/>
              </a:spcAft>
              <a:buSzPts val="1800"/>
              <a:buChar char="●"/>
            </a:pPr>
            <a:r>
              <a:rPr lang="en-US"/>
              <a:t>Stiff boundary conditions between voxels for resources</a:t>
            </a:r>
            <a:endParaRPr/>
          </a:p>
          <a:p>
            <a:pPr marL="914400" lvl="1" indent="-317500" algn="l" rtl="0">
              <a:spcBef>
                <a:spcPts val="0"/>
              </a:spcBef>
              <a:spcAft>
                <a:spcPts val="0"/>
              </a:spcAft>
              <a:buSzPts val="1400"/>
              <a:buChar char="○"/>
            </a:pPr>
            <a:r>
              <a:rPr lang="en-US"/>
              <a:t>May lead to artifacts</a:t>
            </a:r>
            <a:endParaRPr/>
          </a:p>
          <a:p>
            <a:pPr marL="457200" lvl="0" indent="-342900" algn="l" rtl="0">
              <a:spcBef>
                <a:spcPts val="0"/>
              </a:spcBef>
              <a:spcAft>
                <a:spcPts val="0"/>
              </a:spcAft>
              <a:buSzPts val="1800"/>
              <a:buChar char="●"/>
            </a:pPr>
            <a:r>
              <a:rPr lang="en-US"/>
              <a:t>Currently only in 2D</a:t>
            </a:r>
            <a:endParaRPr/>
          </a:p>
          <a:p>
            <a:pPr marL="457200" lvl="0" indent="-342900" algn="l" rtl="0">
              <a:spcBef>
                <a:spcPts val="0"/>
              </a:spcBef>
              <a:spcAft>
                <a:spcPts val="0"/>
              </a:spcAft>
              <a:buSzPts val="1800"/>
              <a:buChar char="●"/>
            </a:pPr>
            <a:r>
              <a:rPr lang="en-US"/>
              <a:t>Requires rigorous testing and validation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3"/>
          <p:cNvSpPr txBox="1">
            <a:spLocks noGrp="1"/>
          </p:cNvSpPr>
          <p:nvPr>
            <p:ph type="title"/>
          </p:nvPr>
        </p:nvSpPr>
        <p:spPr>
          <a:xfrm>
            <a:off x="623888" y="1282305"/>
            <a:ext cx="7886700" cy="21396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a:t>Backup slides</a:t>
            </a:r>
            <a:endParaRPr/>
          </a:p>
        </p:txBody>
      </p:sp>
      <p:sp>
        <p:nvSpPr>
          <p:cNvPr id="523" name="Google Shape;523;p63"/>
          <p:cNvSpPr txBox="1">
            <a:spLocks noGrp="1"/>
          </p:cNvSpPr>
          <p:nvPr>
            <p:ph type="body" idx="1"/>
          </p:nvPr>
        </p:nvSpPr>
        <p:spPr>
          <a:xfrm>
            <a:off x="623888" y="3442099"/>
            <a:ext cx="7886700" cy="1125000"/>
          </a:xfrm>
          <a:prstGeom prst="rect">
            <a:avLst/>
          </a:prstGeom>
        </p:spPr>
        <p:txBody>
          <a:bodyPr spcFirstLastPara="1" wrap="square" lIns="91425" tIns="45700" rIns="91425" bIns="45700" anchor="t" anchorCtr="0">
            <a:normAutofit/>
          </a:bodyPr>
          <a:lstStyle/>
          <a:p>
            <a:pPr marL="0" lvl="0" indent="0" algn="l" rtl="0">
              <a:spcBef>
                <a:spcPts val="750"/>
              </a:spcBef>
              <a:spcAft>
                <a:spcPts val="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64"/>
          <p:cNvPicPr preferRelativeResize="0"/>
          <p:nvPr/>
        </p:nvPicPr>
        <p:blipFill>
          <a:blip r:embed="rId3">
            <a:alphaModFix/>
          </a:blip>
          <a:stretch>
            <a:fillRect/>
          </a:stretch>
        </p:blipFill>
        <p:spPr>
          <a:xfrm>
            <a:off x="1213975" y="177675"/>
            <a:ext cx="7457650" cy="4194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l="29735" t="12840" r="31410" b="2233"/>
          <a:stretch/>
        </p:blipFill>
        <p:spPr>
          <a:xfrm>
            <a:off x="1123675" y="773162"/>
            <a:ext cx="2925850" cy="3597175"/>
          </a:xfrm>
          <a:prstGeom prst="rect">
            <a:avLst/>
          </a:prstGeom>
          <a:noFill/>
          <a:ln>
            <a:noFill/>
          </a:ln>
        </p:spPr>
      </p:pic>
      <p:sp>
        <p:nvSpPr>
          <p:cNvPr id="173" name="Google Shape;173;p26"/>
          <p:cNvSpPr txBox="1">
            <a:spLocks noGrp="1"/>
          </p:cNvSpPr>
          <p:nvPr>
            <p:ph type="title"/>
          </p:nvPr>
        </p:nvSpPr>
        <p:spPr>
          <a:xfrm>
            <a:off x="729750" y="87225"/>
            <a:ext cx="8520600" cy="5727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SzPts val="990"/>
              <a:buNone/>
            </a:pPr>
            <a:r>
              <a:rPr lang="en-US" sz="2620" b="1"/>
              <a:t>Nucleobases - Integrators of metabolic state</a:t>
            </a:r>
            <a:endParaRPr sz="2620" b="1"/>
          </a:p>
        </p:txBody>
      </p:sp>
      <p:grpSp>
        <p:nvGrpSpPr>
          <p:cNvPr id="174" name="Google Shape;174;p26"/>
          <p:cNvGrpSpPr/>
          <p:nvPr/>
        </p:nvGrpSpPr>
        <p:grpSpPr>
          <a:xfrm>
            <a:off x="5067700" y="1096275"/>
            <a:ext cx="3562852" cy="3241274"/>
            <a:chOff x="5067700" y="1096275"/>
            <a:chExt cx="3562852" cy="3241274"/>
          </a:xfrm>
        </p:grpSpPr>
        <p:pic>
          <p:nvPicPr>
            <p:cNvPr id="175" name="Google Shape;175;p26"/>
            <p:cNvPicPr preferRelativeResize="0"/>
            <p:nvPr/>
          </p:nvPicPr>
          <p:blipFill rotWithShape="1">
            <a:blip r:embed="rId4">
              <a:alphaModFix/>
            </a:blip>
            <a:srcRect t="8062"/>
            <a:stretch/>
          </p:blipFill>
          <p:spPr>
            <a:xfrm>
              <a:off x="5067700" y="1096275"/>
              <a:ext cx="3525500" cy="3241274"/>
            </a:xfrm>
            <a:prstGeom prst="rect">
              <a:avLst/>
            </a:prstGeom>
            <a:noFill/>
            <a:ln>
              <a:noFill/>
            </a:ln>
          </p:spPr>
        </p:pic>
        <p:sp>
          <p:nvSpPr>
            <p:cNvPr id="176" name="Google Shape;176;p26"/>
            <p:cNvSpPr txBox="1"/>
            <p:nvPr/>
          </p:nvSpPr>
          <p:spPr>
            <a:xfrm>
              <a:off x="5624275" y="3308600"/>
              <a:ext cx="10008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a:t>Brain</a:t>
              </a:r>
              <a:endParaRPr sz="1300"/>
            </a:p>
          </p:txBody>
        </p:sp>
        <p:sp>
          <p:nvSpPr>
            <p:cNvPr id="177" name="Google Shape;177;p26"/>
            <p:cNvSpPr txBox="1"/>
            <p:nvPr/>
          </p:nvSpPr>
          <p:spPr>
            <a:xfrm>
              <a:off x="7832252" y="1469762"/>
              <a:ext cx="798300" cy="292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300" b="0" i="0" u="none" strike="noStrike" cap="none">
                  <a:solidFill>
                    <a:srgbClr val="000000"/>
                  </a:solidFill>
                  <a:latin typeface="Arial"/>
                  <a:ea typeface="Arial"/>
                  <a:cs typeface="Arial"/>
                  <a:sym typeface="Arial"/>
                </a:rPr>
                <a:t>Lung</a:t>
              </a:r>
              <a:endParaRPr sz="1300" b="0" i="0" u="none" strike="noStrike" cap="none">
                <a:solidFill>
                  <a:srgbClr val="000000"/>
                </a:solidFill>
                <a:latin typeface="Arial"/>
                <a:ea typeface="Arial"/>
                <a:cs typeface="Arial"/>
                <a:sym typeface="Arial"/>
              </a:endParaRPr>
            </a:p>
          </p:txBody>
        </p:sp>
        <p:sp>
          <p:nvSpPr>
            <p:cNvPr id="178" name="Google Shape;178;p26"/>
            <p:cNvSpPr txBox="1"/>
            <p:nvPr/>
          </p:nvSpPr>
          <p:spPr>
            <a:xfrm>
              <a:off x="7177052" y="3528550"/>
              <a:ext cx="1063200" cy="354000"/>
            </a:xfrm>
            <a:prstGeom prst="rect">
              <a:avLst/>
            </a:prstGeom>
            <a:noFill/>
            <a:ln>
              <a:noFill/>
            </a:ln>
          </p:spPr>
          <p:txBody>
            <a:bodyPr spcFirstLastPara="1" wrap="square" lIns="91425" tIns="45700" rIns="91425" bIns="45700" anchor="t" anchorCtr="0">
              <a:spAutoFit/>
            </a:bodyPr>
            <a:lstStyle/>
            <a:p>
              <a:pPr marL="0" lvl="0" indent="0" algn="r" rtl="0">
                <a:lnSpc>
                  <a:spcPct val="115000"/>
                </a:lnSpc>
                <a:spcBef>
                  <a:spcPts val="0"/>
                </a:spcBef>
                <a:spcAft>
                  <a:spcPts val="0"/>
                </a:spcAft>
                <a:buSzPts val="1100"/>
                <a:buNone/>
              </a:pPr>
              <a:r>
                <a:rPr lang="en-US" sz="1700">
                  <a:solidFill>
                    <a:schemeClr val="dk1"/>
                  </a:solidFill>
                  <a:latin typeface="Calibri"/>
                  <a:ea typeface="Calibri"/>
                  <a:cs typeface="Calibri"/>
                  <a:sym typeface="Calibri"/>
                </a:rPr>
                <a:t>R</a:t>
              </a:r>
              <a:r>
                <a:rPr lang="en-US" sz="1700" baseline="30000">
                  <a:solidFill>
                    <a:schemeClr val="dk1"/>
                  </a:solidFill>
                  <a:latin typeface="Calibri"/>
                  <a:ea typeface="Calibri"/>
                  <a:cs typeface="Calibri"/>
                  <a:sym typeface="Calibri"/>
                </a:rPr>
                <a:t>2</a:t>
              </a:r>
              <a:r>
                <a:rPr lang="en-US" sz="1700">
                  <a:solidFill>
                    <a:schemeClr val="dk1"/>
                  </a:solidFill>
                  <a:latin typeface="Calibri"/>
                  <a:ea typeface="Calibri"/>
                  <a:cs typeface="Calibri"/>
                  <a:sym typeface="Calibri"/>
                </a:rPr>
                <a:t>=0.457</a:t>
              </a:r>
              <a:endParaRPr sz="1700">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65"/>
          <p:cNvPicPr preferRelativeResize="0"/>
          <p:nvPr/>
        </p:nvPicPr>
        <p:blipFill>
          <a:blip r:embed="rId3">
            <a:alphaModFix/>
          </a:blip>
          <a:stretch>
            <a:fillRect/>
          </a:stretch>
        </p:blipFill>
        <p:spPr>
          <a:xfrm>
            <a:off x="1175786" y="189575"/>
            <a:ext cx="7567114" cy="4256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765450" y="186375"/>
            <a:ext cx="7613100" cy="6771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US" sz="2600" b="1"/>
              <a:t>Migration assay: proof of concept results</a:t>
            </a:r>
            <a:endParaRPr sz="2600" b="1"/>
          </a:p>
          <a:p>
            <a:pPr marL="0" lvl="0" indent="0" algn="l" rtl="0">
              <a:lnSpc>
                <a:spcPct val="90000"/>
              </a:lnSpc>
              <a:spcBef>
                <a:spcPts val="0"/>
              </a:spcBef>
              <a:spcAft>
                <a:spcPts val="0"/>
              </a:spcAft>
              <a:buClr>
                <a:schemeClr val="dk1"/>
              </a:buClr>
              <a:buSzPts val="3300"/>
              <a:buFont typeface="Calibri"/>
              <a:buNone/>
            </a:pPr>
            <a:r>
              <a:rPr lang="en-US" sz="1900"/>
              <a:t>Data from preliminary experiment (to be optimised)</a:t>
            </a:r>
            <a:endParaRPr sz="1900"/>
          </a:p>
        </p:txBody>
      </p:sp>
      <p:sp>
        <p:nvSpPr>
          <p:cNvPr id="266" name="Google Shape;266;p37"/>
          <p:cNvSpPr txBox="1"/>
          <p:nvPr/>
        </p:nvSpPr>
        <p:spPr>
          <a:xfrm>
            <a:off x="873600" y="1024288"/>
            <a:ext cx="3537000" cy="677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AutoNum type="arabicParenR"/>
            </a:pPr>
            <a:r>
              <a:rPr lang="en-US" sz="1600"/>
              <a:t>Fitted model to cell counts from top/bottom of well</a:t>
            </a:r>
            <a:endParaRPr sz="1600"/>
          </a:p>
        </p:txBody>
      </p:sp>
      <p:sp>
        <p:nvSpPr>
          <p:cNvPr id="267" name="Google Shape;267;p37"/>
          <p:cNvSpPr txBox="1"/>
          <p:nvPr/>
        </p:nvSpPr>
        <p:spPr>
          <a:xfrm>
            <a:off x="5047338" y="1024300"/>
            <a:ext cx="3642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2)  </a:t>
            </a:r>
            <a:r>
              <a:rPr lang="en-US" sz="1600" i="1">
                <a:solidFill>
                  <a:schemeClr val="dk1"/>
                </a:solidFill>
                <a:latin typeface="Cambria Math"/>
                <a:ea typeface="Cambria Math"/>
                <a:cs typeface="Cambria Math"/>
                <a:sym typeface="Cambria Math"/>
              </a:rPr>
              <a:t>α(G</a:t>
            </a:r>
            <a:r>
              <a:rPr lang="en-US" sz="1600" i="1" baseline="-25000">
                <a:solidFill>
                  <a:schemeClr val="dk1"/>
                </a:solidFill>
                <a:latin typeface="Cambria Math"/>
                <a:ea typeface="Cambria Math"/>
                <a:cs typeface="Cambria Math"/>
                <a:sym typeface="Cambria Math"/>
              </a:rPr>
              <a:t>t</a:t>
            </a:r>
            <a:r>
              <a:rPr lang="en-US" sz="1600" i="1">
                <a:solidFill>
                  <a:schemeClr val="dk1"/>
                </a:solidFill>
                <a:latin typeface="Cambria Math"/>
                <a:ea typeface="Cambria Math"/>
                <a:cs typeface="Cambria Math"/>
                <a:sym typeface="Cambria Math"/>
              </a:rPr>
              <a:t> )</a:t>
            </a:r>
            <a:r>
              <a:rPr lang="en-US" sz="1600" i="1">
                <a:solidFill>
                  <a:schemeClr val="dk1"/>
                </a:solidFill>
              </a:rPr>
              <a:t> </a:t>
            </a:r>
            <a:r>
              <a:rPr lang="en-US" sz="1600">
                <a:solidFill>
                  <a:schemeClr val="dk1"/>
                </a:solidFill>
              </a:rPr>
              <a:t>found from fitting (results to be update pending experimental protocol optimisation).</a:t>
            </a:r>
            <a:endParaRPr sz="1600"/>
          </a:p>
        </p:txBody>
      </p:sp>
      <p:pic>
        <p:nvPicPr>
          <p:cNvPr id="268" name="Google Shape;268;p37"/>
          <p:cNvPicPr preferRelativeResize="0"/>
          <p:nvPr/>
        </p:nvPicPr>
        <p:blipFill>
          <a:blip r:embed="rId3">
            <a:alphaModFix/>
          </a:blip>
          <a:stretch>
            <a:fillRect/>
          </a:stretch>
        </p:blipFill>
        <p:spPr>
          <a:xfrm>
            <a:off x="1035000" y="1701400"/>
            <a:ext cx="3537000" cy="2775303"/>
          </a:xfrm>
          <a:prstGeom prst="rect">
            <a:avLst/>
          </a:prstGeom>
          <a:noFill/>
          <a:ln>
            <a:noFill/>
          </a:ln>
        </p:spPr>
      </p:pic>
      <p:pic>
        <p:nvPicPr>
          <p:cNvPr id="269" name="Google Shape;269;p37"/>
          <p:cNvPicPr preferRelativeResize="0"/>
          <p:nvPr/>
        </p:nvPicPr>
        <p:blipFill>
          <a:blip r:embed="rId4">
            <a:alphaModFix/>
          </a:blip>
          <a:stretch>
            <a:fillRect/>
          </a:stretch>
        </p:blipFill>
        <p:spPr>
          <a:xfrm>
            <a:off x="5047350" y="1897281"/>
            <a:ext cx="3366826" cy="25251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1"/>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55549"/>
              </a:lnSpc>
              <a:spcBef>
                <a:spcPts val="0"/>
              </a:spcBef>
              <a:spcAft>
                <a:spcPts val="0"/>
              </a:spcAft>
              <a:buNone/>
            </a:pPr>
            <a:r>
              <a:rPr lang="en-US" sz="4800">
                <a:solidFill>
                  <a:srgbClr val="000000"/>
                </a:solidFill>
                <a:latin typeface="Calibri"/>
                <a:ea typeface="Calibri"/>
                <a:cs typeface="Calibri"/>
                <a:sym typeface="Calibri"/>
              </a:rPr>
              <a:t>The S3MB Model</a:t>
            </a:r>
            <a:br>
              <a:rPr lang="en-US" sz="6000">
                <a:solidFill>
                  <a:srgbClr val="000000"/>
                </a:solidFill>
                <a:latin typeface="Calibri"/>
                <a:ea typeface="Calibri"/>
                <a:cs typeface="Calibri"/>
                <a:sym typeface="Calibri"/>
              </a:rPr>
            </a:br>
            <a:r>
              <a:rPr lang="en-US" sz="2667">
                <a:solidFill>
                  <a:srgbClr val="000000"/>
                </a:solidFill>
                <a:latin typeface="Calibri"/>
                <a:ea typeface="Calibri"/>
                <a:cs typeface="Calibri"/>
                <a:sym typeface="Calibri"/>
              </a:rPr>
              <a:t>Stochastic State-Space Model of the Brain: Model Elements</a:t>
            </a:r>
            <a:r>
              <a:rPr lang="en-US" sz="6000">
                <a:solidFill>
                  <a:srgbClr val="000000"/>
                </a:solidFill>
                <a:latin typeface="Calibri"/>
                <a:ea typeface="Calibri"/>
                <a:cs typeface="Calibri"/>
                <a:sym typeface="Calibri"/>
              </a:rPr>
              <a:t> </a:t>
            </a:r>
            <a:endParaRPr/>
          </a:p>
        </p:txBody>
      </p:sp>
      <p:pic>
        <p:nvPicPr>
          <p:cNvPr id="309" name="Google Shape;309;p41"/>
          <p:cNvPicPr preferRelativeResize="0"/>
          <p:nvPr/>
        </p:nvPicPr>
        <p:blipFill rotWithShape="1">
          <a:blip r:embed="rId3">
            <a:alphaModFix/>
          </a:blip>
          <a:srcRect/>
          <a:stretch/>
        </p:blipFill>
        <p:spPr>
          <a:xfrm>
            <a:off x="1724558" y="1456587"/>
            <a:ext cx="4857781" cy="2807412"/>
          </a:xfrm>
          <a:prstGeom prst="rect">
            <a:avLst/>
          </a:prstGeom>
          <a:noFill/>
          <a:ln>
            <a:noFill/>
          </a:ln>
        </p:spPr>
      </p:pic>
      <p:pic>
        <p:nvPicPr>
          <p:cNvPr id="310" name="Google Shape;310;p41"/>
          <p:cNvPicPr preferRelativeResize="0"/>
          <p:nvPr/>
        </p:nvPicPr>
        <p:blipFill rotWithShape="1">
          <a:blip r:embed="rId4">
            <a:alphaModFix/>
          </a:blip>
          <a:srcRect l="3163" t="7136" r="5143" b="22962"/>
          <a:stretch/>
        </p:blipFill>
        <p:spPr>
          <a:xfrm>
            <a:off x="6958102" y="1324375"/>
            <a:ext cx="790147" cy="774553"/>
          </a:xfrm>
          <a:prstGeom prst="rect">
            <a:avLst/>
          </a:prstGeom>
          <a:noFill/>
          <a:ln>
            <a:noFill/>
          </a:ln>
        </p:spPr>
      </p:pic>
      <p:pic>
        <p:nvPicPr>
          <p:cNvPr id="311" name="Google Shape;311;p41"/>
          <p:cNvPicPr preferRelativeResize="0"/>
          <p:nvPr/>
        </p:nvPicPr>
        <p:blipFill rotWithShape="1">
          <a:blip r:embed="rId5">
            <a:alphaModFix/>
          </a:blip>
          <a:srcRect l="1459" t="7136" r="1875" b="22962"/>
          <a:stretch/>
        </p:blipFill>
        <p:spPr>
          <a:xfrm>
            <a:off x="6958102" y="2071232"/>
            <a:ext cx="790147" cy="774556"/>
          </a:xfrm>
          <a:prstGeom prst="rect">
            <a:avLst/>
          </a:prstGeom>
          <a:noFill/>
          <a:ln>
            <a:noFill/>
          </a:ln>
        </p:spPr>
      </p:pic>
      <p:pic>
        <p:nvPicPr>
          <p:cNvPr id="312" name="Google Shape;312;p41"/>
          <p:cNvPicPr preferRelativeResize="0"/>
          <p:nvPr/>
        </p:nvPicPr>
        <p:blipFill rotWithShape="1">
          <a:blip r:embed="rId6">
            <a:alphaModFix/>
          </a:blip>
          <a:srcRect l="468" t="7136" r="1942" b="22962"/>
          <a:stretch/>
        </p:blipFill>
        <p:spPr>
          <a:xfrm>
            <a:off x="6958102" y="2818088"/>
            <a:ext cx="790147" cy="774557"/>
          </a:xfrm>
          <a:prstGeom prst="rect">
            <a:avLst/>
          </a:prstGeom>
          <a:noFill/>
          <a:ln>
            <a:noFill/>
          </a:ln>
        </p:spPr>
      </p:pic>
      <p:pic>
        <p:nvPicPr>
          <p:cNvPr id="313" name="Google Shape;313;p41"/>
          <p:cNvPicPr preferRelativeResize="0"/>
          <p:nvPr/>
        </p:nvPicPr>
        <p:blipFill rotWithShape="1">
          <a:blip r:embed="rId7">
            <a:alphaModFix/>
          </a:blip>
          <a:srcRect t="7136" r="1487" b="22962"/>
          <a:stretch/>
        </p:blipFill>
        <p:spPr>
          <a:xfrm>
            <a:off x="6958102" y="3564943"/>
            <a:ext cx="790147" cy="774557"/>
          </a:xfrm>
          <a:prstGeom prst="rect">
            <a:avLst/>
          </a:prstGeom>
          <a:noFill/>
          <a:ln>
            <a:noFill/>
          </a:ln>
        </p:spPr>
      </p:pic>
      <p:sp>
        <p:nvSpPr>
          <p:cNvPr id="314" name="Google Shape;314;p41"/>
          <p:cNvSpPr txBox="1"/>
          <p:nvPr/>
        </p:nvSpPr>
        <p:spPr>
          <a:xfrm>
            <a:off x="1693975" y="1711653"/>
            <a:ext cx="1011300" cy="600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1100" b="0" i="0" u="none" strike="noStrike" cap="none">
                <a:solidFill>
                  <a:srgbClr val="000000"/>
                </a:solidFill>
                <a:latin typeface="Calibri"/>
                <a:ea typeface="Calibri"/>
                <a:cs typeface="Calibri"/>
                <a:sym typeface="Calibri"/>
              </a:rPr>
              <a:t>Aim 1 estimated cell parameters</a:t>
            </a:r>
            <a:endParaRPr sz="100" b="0" i="0" u="none" strike="noStrike" cap="none">
              <a:solidFill>
                <a:srgbClr val="000000"/>
              </a:solidFill>
              <a:latin typeface="Arial"/>
              <a:ea typeface="Arial"/>
              <a:cs typeface="Arial"/>
              <a:sym typeface="Arial"/>
            </a:endParaRPr>
          </a:p>
        </p:txBody>
      </p:sp>
      <p:pic>
        <p:nvPicPr>
          <p:cNvPr id="315" name="Google Shape;315;p41"/>
          <p:cNvPicPr preferRelativeResize="0"/>
          <p:nvPr/>
        </p:nvPicPr>
        <p:blipFill rotWithShape="1">
          <a:blip r:embed="rId8">
            <a:alphaModFix/>
          </a:blip>
          <a:srcRect/>
          <a:stretch/>
        </p:blipFill>
        <p:spPr>
          <a:xfrm>
            <a:off x="2199579" y="1778560"/>
            <a:ext cx="772699" cy="120741"/>
          </a:xfrm>
          <a:prstGeom prst="rect">
            <a:avLst/>
          </a:prstGeom>
          <a:noFill/>
          <a:ln>
            <a:noFill/>
          </a:ln>
        </p:spPr>
      </p:pic>
      <p:pic>
        <p:nvPicPr>
          <p:cNvPr id="316" name="Google Shape;316;p41"/>
          <p:cNvPicPr preferRelativeResize="0"/>
          <p:nvPr/>
        </p:nvPicPr>
        <p:blipFill rotWithShape="1">
          <a:blip r:embed="rId8">
            <a:alphaModFix/>
          </a:blip>
          <a:srcRect/>
          <a:stretch/>
        </p:blipFill>
        <p:spPr>
          <a:xfrm>
            <a:off x="6391184" y="2681316"/>
            <a:ext cx="566916" cy="1367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2"/>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55549"/>
              </a:lnSpc>
              <a:spcBef>
                <a:spcPts val="0"/>
              </a:spcBef>
              <a:spcAft>
                <a:spcPts val="0"/>
              </a:spcAft>
              <a:buNone/>
            </a:pPr>
            <a:r>
              <a:rPr lang="en-US" sz="4800">
                <a:latin typeface="Calibri"/>
                <a:ea typeface="Calibri"/>
                <a:cs typeface="Calibri"/>
                <a:sym typeface="Calibri"/>
              </a:rPr>
              <a:t>The S3MB Model</a:t>
            </a:r>
            <a:br>
              <a:rPr lang="en-US" sz="6000">
                <a:latin typeface="Calibri"/>
                <a:ea typeface="Calibri"/>
                <a:cs typeface="Calibri"/>
                <a:sym typeface="Calibri"/>
              </a:rPr>
            </a:br>
            <a:r>
              <a:rPr lang="en-US" sz="2667">
                <a:latin typeface="Calibri"/>
                <a:ea typeface="Calibri"/>
                <a:cs typeface="Calibri"/>
                <a:sym typeface="Calibri"/>
              </a:rPr>
              <a:t>Stochastic State-Space Model of the Brain: Model Rules</a:t>
            </a:r>
            <a:r>
              <a:rPr lang="en-US" sz="6000">
                <a:latin typeface="Calibri"/>
                <a:ea typeface="Calibri"/>
                <a:cs typeface="Calibri"/>
                <a:sym typeface="Calibri"/>
              </a:rPr>
              <a:t> </a:t>
            </a:r>
            <a:endParaRPr sz="4800">
              <a:solidFill>
                <a:srgbClr val="000000"/>
              </a:solidFill>
              <a:latin typeface="Calibri"/>
              <a:ea typeface="Calibri"/>
              <a:cs typeface="Calibri"/>
              <a:sym typeface="Calibri"/>
            </a:endParaRPr>
          </a:p>
        </p:txBody>
      </p:sp>
      <p:sp>
        <p:nvSpPr>
          <p:cNvPr id="322" name="Google Shape;322;p42"/>
          <p:cNvSpPr txBox="1"/>
          <p:nvPr/>
        </p:nvSpPr>
        <p:spPr>
          <a:xfrm>
            <a:off x="748350" y="3808850"/>
            <a:ext cx="2473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Discretize space into voxels</a:t>
            </a:r>
            <a:endParaRPr/>
          </a:p>
        </p:txBody>
      </p:sp>
      <p:sp>
        <p:nvSpPr>
          <p:cNvPr id="323" name="Google Shape;323;p42"/>
          <p:cNvSpPr txBox="1"/>
          <p:nvPr/>
        </p:nvSpPr>
        <p:spPr>
          <a:xfrm>
            <a:off x="3417625" y="1462500"/>
            <a:ext cx="538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Define each Voxel State = {S, O, P, G, V, N(1), N(2), …, D,K}</a:t>
            </a:r>
            <a:endParaRPr/>
          </a:p>
        </p:txBody>
      </p:sp>
      <p:sp>
        <p:nvSpPr>
          <p:cNvPr id="324" name="Google Shape;324;p42"/>
          <p:cNvSpPr txBox="1"/>
          <p:nvPr/>
        </p:nvSpPr>
        <p:spPr>
          <a:xfrm>
            <a:off x="3417625" y="1924475"/>
            <a:ext cx="5492700" cy="233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Update each of state space variables over time. Some key features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Resource Utilization </a:t>
            </a:r>
            <a:endParaRPr/>
          </a:p>
          <a:p>
            <a:pPr marL="457200" lvl="0" indent="-317500" algn="l" rtl="0">
              <a:spcBef>
                <a:spcPts val="0"/>
              </a:spcBef>
              <a:spcAft>
                <a:spcPts val="0"/>
              </a:spcAft>
              <a:buSzPts val="1400"/>
              <a:buChar char="-"/>
            </a:pPr>
            <a:r>
              <a:rPr lang="en-US"/>
              <a:t>Cell Death and Division based on resources and K (carrying capacity) </a:t>
            </a:r>
            <a:endParaRPr/>
          </a:p>
          <a:p>
            <a:pPr marL="457200" lvl="0" indent="-317500" algn="l" rtl="0">
              <a:spcBef>
                <a:spcPts val="0"/>
              </a:spcBef>
              <a:spcAft>
                <a:spcPts val="0"/>
              </a:spcAft>
              <a:buSzPts val="1400"/>
              <a:buChar char="-"/>
            </a:pPr>
            <a:r>
              <a:rPr lang="en-US"/>
              <a:t>Cell type conversion based on resources </a:t>
            </a:r>
            <a:endParaRPr/>
          </a:p>
          <a:p>
            <a:pPr marL="457200" lvl="0" indent="-317500" algn="l" rtl="0">
              <a:spcBef>
                <a:spcPts val="0"/>
              </a:spcBef>
              <a:spcAft>
                <a:spcPts val="0"/>
              </a:spcAft>
              <a:buSzPts val="1400"/>
              <a:buChar char="-"/>
            </a:pPr>
            <a:r>
              <a:rPr lang="en-US"/>
              <a:t>Stochastic migration to neighboring voxels based on resources and stiffness</a:t>
            </a:r>
            <a:endParaRPr/>
          </a:p>
          <a:p>
            <a:pPr marL="457200" lvl="0" indent="-317500" algn="l" rtl="0">
              <a:spcBef>
                <a:spcPts val="0"/>
              </a:spcBef>
              <a:spcAft>
                <a:spcPts val="0"/>
              </a:spcAft>
              <a:buSzPts val="1400"/>
              <a:buChar char="-"/>
            </a:pPr>
            <a:r>
              <a:rPr lang="en-US"/>
              <a:t>Stochastic recruitment and elimination of vasculature in voxels based on cell activity and therapy conditions</a:t>
            </a:r>
            <a:endParaRPr/>
          </a:p>
        </p:txBody>
      </p:sp>
      <p:pic>
        <p:nvPicPr>
          <p:cNvPr id="325" name="Google Shape;325;p42"/>
          <p:cNvPicPr preferRelativeResize="0"/>
          <p:nvPr/>
        </p:nvPicPr>
        <p:blipFill rotWithShape="1">
          <a:blip r:embed="rId3">
            <a:alphaModFix/>
          </a:blip>
          <a:srcRect t="5775" b="2833"/>
          <a:stretch/>
        </p:blipFill>
        <p:spPr>
          <a:xfrm>
            <a:off x="791350" y="1462500"/>
            <a:ext cx="2430252" cy="2218299"/>
          </a:xfrm>
          <a:prstGeom prst="rect">
            <a:avLst/>
          </a:prstGeom>
          <a:noFill/>
          <a:ln>
            <a:noFill/>
          </a:ln>
        </p:spPr>
      </p:pic>
      <p:grpSp>
        <p:nvGrpSpPr>
          <p:cNvPr id="326" name="Google Shape;326;p42"/>
          <p:cNvGrpSpPr/>
          <p:nvPr/>
        </p:nvGrpSpPr>
        <p:grpSpPr>
          <a:xfrm>
            <a:off x="791359" y="1462492"/>
            <a:ext cx="2430246" cy="2218318"/>
            <a:chOff x="764533" y="1176605"/>
            <a:chExt cx="1004400" cy="1004400"/>
          </a:xfrm>
        </p:grpSpPr>
        <p:cxnSp>
          <p:nvCxnSpPr>
            <p:cNvPr id="327" name="Google Shape;327;p42"/>
            <p:cNvCxnSpPr/>
            <p:nvPr/>
          </p:nvCxnSpPr>
          <p:spPr>
            <a:xfrm>
              <a:off x="764533" y="1295400"/>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28" name="Google Shape;328;p42"/>
            <p:cNvCxnSpPr/>
            <p:nvPr/>
          </p:nvCxnSpPr>
          <p:spPr>
            <a:xfrm>
              <a:off x="764533" y="1447800"/>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29" name="Google Shape;329;p42"/>
            <p:cNvCxnSpPr/>
            <p:nvPr/>
          </p:nvCxnSpPr>
          <p:spPr>
            <a:xfrm>
              <a:off x="764533" y="1615440"/>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0" name="Google Shape;330;p42"/>
            <p:cNvCxnSpPr/>
            <p:nvPr/>
          </p:nvCxnSpPr>
          <p:spPr>
            <a:xfrm>
              <a:off x="764533" y="1775460"/>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1" name="Google Shape;331;p42"/>
            <p:cNvCxnSpPr/>
            <p:nvPr/>
          </p:nvCxnSpPr>
          <p:spPr>
            <a:xfrm>
              <a:off x="764533" y="1927860"/>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2" name="Google Shape;332;p42"/>
            <p:cNvCxnSpPr/>
            <p:nvPr/>
          </p:nvCxnSpPr>
          <p:spPr>
            <a:xfrm>
              <a:off x="764533" y="2057400"/>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3" name="Google Shape;333;p42"/>
            <p:cNvCxnSpPr/>
            <p:nvPr/>
          </p:nvCxnSpPr>
          <p:spPr>
            <a:xfrm rot="5400000">
              <a:off x="391197" y="1678805"/>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4" name="Google Shape;334;p42"/>
            <p:cNvCxnSpPr/>
            <p:nvPr/>
          </p:nvCxnSpPr>
          <p:spPr>
            <a:xfrm rot="5400000">
              <a:off x="543597" y="1678805"/>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5" name="Google Shape;335;p42"/>
            <p:cNvCxnSpPr/>
            <p:nvPr/>
          </p:nvCxnSpPr>
          <p:spPr>
            <a:xfrm rot="5400000">
              <a:off x="711237" y="1678805"/>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6" name="Google Shape;336;p42"/>
            <p:cNvCxnSpPr/>
            <p:nvPr/>
          </p:nvCxnSpPr>
          <p:spPr>
            <a:xfrm rot="5400000">
              <a:off x="863637" y="1678805"/>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7" name="Google Shape;337;p42"/>
            <p:cNvCxnSpPr/>
            <p:nvPr/>
          </p:nvCxnSpPr>
          <p:spPr>
            <a:xfrm rot="5400000">
              <a:off x="1016037" y="1678805"/>
              <a:ext cx="1004400" cy="0"/>
            </a:xfrm>
            <a:prstGeom prst="straightConnector1">
              <a:avLst/>
            </a:prstGeom>
            <a:noFill/>
            <a:ln w="28575" cap="flat" cmpd="sng">
              <a:solidFill>
                <a:srgbClr val="4472C4"/>
              </a:solidFill>
              <a:prstDash val="solid"/>
              <a:miter lim="800000"/>
              <a:headEnd type="none" w="sm" len="sm"/>
              <a:tailEnd type="none" w="sm" len="sm"/>
            </a:ln>
          </p:spPr>
        </p:cxnSp>
        <p:cxnSp>
          <p:nvCxnSpPr>
            <p:cNvPr id="338" name="Google Shape;338;p42"/>
            <p:cNvCxnSpPr/>
            <p:nvPr/>
          </p:nvCxnSpPr>
          <p:spPr>
            <a:xfrm rot="5400000">
              <a:off x="1137957" y="1678805"/>
              <a:ext cx="1004400" cy="0"/>
            </a:xfrm>
            <a:prstGeom prst="straightConnector1">
              <a:avLst/>
            </a:prstGeom>
            <a:noFill/>
            <a:ln w="28575" cap="flat" cmpd="sng">
              <a:solidFill>
                <a:srgbClr val="4472C4"/>
              </a:solidFill>
              <a:prstDash val="solid"/>
              <a:miter lim="800000"/>
              <a:headEnd type="none" w="sm" len="sm"/>
              <a:tailEnd type="none" w="sm" len="sm"/>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3"/>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55549"/>
              </a:lnSpc>
              <a:spcBef>
                <a:spcPts val="0"/>
              </a:spcBef>
              <a:spcAft>
                <a:spcPts val="0"/>
              </a:spcAft>
              <a:buNone/>
            </a:pPr>
            <a:r>
              <a:rPr lang="en-US" sz="4800">
                <a:latin typeface="Calibri"/>
                <a:ea typeface="Calibri"/>
                <a:cs typeface="Calibri"/>
                <a:sym typeface="Calibri"/>
              </a:rPr>
              <a:t>The S3MB Model</a:t>
            </a:r>
            <a:br>
              <a:rPr lang="en-US" sz="6000">
                <a:latin typeface="Calibri"/>
                <a:ea typeface="Calibri"/>
                <a:cs typeface="Calibri"/>
                <a:sym typeface="Calibri"/>
              </a:rPr>
            </a:br>
            <a:r>
              <a:rPr lang="en-US" sz="6000">
                <a:latin typeface="Calibri"/>
                <a:ea typeface="Calibri"/>
                <a:cs typeface="Calibri"/>
                <a:sym typeface="Calibri"/>
              </a:rPr>
              <a:t> </a:t>
            </a:r>
            <a:r>
              <a:rPr lang="en-US" sz="2444">
                <a:latin typeface="Calibri"/>
                <a:ea typeface="Calibri"/>
                <a:cs typeface="Calibri"/>
                <a:sym typeface="Calibri"/>
              </a:rPr>
              <a:t>Stochastic State-Space Model of the Brain: Model Implementation</a:t>
            </a:r>
            <a:r>
              <a:rPr lang="en-US" sz="6000">
                <a:latin typeface="Calibri"/>
                <a:ea typeface="Calibri"/>
                <a:cs typeface="Calibri"/>
                <a:sym typeface="Calibri"/>
              </a:rPr>
              <a:t> </a:t>
            </a:r>
            <a:endParaRPr sz="4800">
              <a:solidFill>
                <a:srgbClr val="000000"/>
              </a:solidFill>
              <a:latin typeface="Calibri"/>
              <a:ea typeface="Calibri"/>
              <a:cs typeface="Calibri"/>
              <a:sym typeface="Calibri"/>
            </a:endParaRPr>
          </a:p>
        </p:txBody>
      </p:sp>
      <p:sp>
        <p:nvSpPr>
          <p:cNvPr id="349" name="Google Shape;349;p43"/>
          <p:cNvSpPr txBox="1"/>
          <p:nvPr/>
        </p:nvSpPr>
        <p:spPr>
          <a:xfrm>
            <a:off x="765875" y="3810250"/>
            <a:ext cx="8129100" cy="594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33"/>
              <a:buFont typeface="Arial"/>
              <a:buNone/>
            </a:pPr>
            <a:r>
              <a:rPr lang="en-US" sz="1633" b="0" i="0" u="none" strike="noStrike" cap="none">
                <a:solidFill>
                  <a:srgbClr val="000000"/>
                </a:solidFill>
                <a:latin typeface="Calibri"/>
                <a:ea typeface="Calibri"/>
                <a:cs typeface="Calibri"/>
                <a:sym typeface="Calibri"/>
              </a:rPr>
              <a:t>We implemented the model in 2D and were able to model GBM growth and progression in the brain under a large variety of scenarios. Each 365 simulation takes only a few seconds. </a:t>
            </a:r>
            <a:endParaRPr sz="900" b="0" i="0" u="none" strike="noStrike" cap="none">
              <a:solidFill>
                <a:srgbClr val="000000"/>
              </a:solidFill>
              <a:latin typeface="Arial"/>
              <a:ea typeface="Arial"/>
              <a:cs typeface="Arial"/>
              <a:sym typeface="Arial"/>
            </a:endParaRPr>
          </a:p>
        </p:txBody>
      </p:sp>
      <p:pic>
        <p:nvPicPr>
          <p:cNvPr id="3" name="Picture 2" descr="Text&#10;&#10;Description automatically generated">
            <a:extLst>
              <a:ext uri="{FF2B5EF4-FFF2-40B4-BE49-F238E27FC236}">
                <a16:creationId xmlns:a16="http://schemas.microsoft.com/office/drawing/2014/main" id="{4F5BA372-D709-DCF1-727C-0E5DB7B32D8D}"/>
              </a:ext>
            </a:extLst>
          </p:cNvPr>
          <p:cNvPicPr>
            <a:picLocks noChangeAspect="1"/>
          </p:cNvPicPr>
          <p:nvPr/>
        </p:nvPicPr>
        <p:blipFill>
          <a:blip r:embed="rId3"/>
          <a:stretch>
            <a:fillRect/>
          </a:stretch>
        </p:blipFill>
        <p:spPr>
          <a:xfrm>
            <a:off x="1024466" y="1302062"/>
            <a:ext cx="6747933" cy="241513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4"/>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55549"/>
              </a:lnSpc>
              <a:spcBef>
                <a:spcPts val="0"/>
              </a:spcBef>
              <a:spcAft>
                <a:spcPts val="0"/>
              </a:spcAft>
              <a:buNone/>
            </a:pPr>
            <a:r>
              <a:rPr lang="en-US" sz="4800">
                <a:latin typeface="Calibri"/>
                <a:ea typeface="Calibri"/>
                <a:cs typeface="Calibri"/>
                <a:sym typeface="Calibri"/>
              </a:rPr>
              <a:t>The S3MB Model</a:t>
            </a:r>
            <a:br>
              <a:rPr lang="en-US" sz="6000">
                <a:latin typeface="Calibri"/>
                <a:ea typeface="Calibri"/>
                <a:cs typeface="Calibri"/>
                <a:sym typeface="Calibri"/>
              </a:rPr>
            </a:br>
            <a:r>
              <a:rPr lang="en-US" sz="2667">
                <a:latin typeface="Calibri"/>
                <a:ea typeface="Calibri"/>
                <a:cs typeface="Calibri"/>
                <a:sym typeface="Calibri"/>
              </a:rPr>
              <a:t>Stochastic State-Space Model of the Brain: Model Capabilities</a:t>
            </a:r>
            <a:r>
              <a:rPr lang="en-US" sz="6000">
                <a:latin typeface="Calibri"/>
                <a:ea typeface="Calibri"/>
                <a:cs typeface="Calibri"/>
                <a:sym typeface="Calibri"/>
              </a:rPr>
              <a:t> </a:t>
            </a:r>
            <a:endParaRPr sz="4800">
              <a:latin typeface="Calibri"/>
              <a:ea typeface="Calibri"/>
              <a:cs typeface="Calibri"/>
              <a:sym typeface="Calibri"/>
            </a:endParaRPr>
          </a:p>
        </p:txBody>
      </p:sp>
      <p:pic>
        <p:nvPicPr>
          <p:cNvPr id="355" name="Google Shape;355;p44"/>
          <p:cNvPicPr preferRelativeResize="0"/>
          <p:nvPr/>
        </p:nvPicPr>
        <p:blipFill>
          <a:blip r:embed="rId3">
            <a:alphaModFix/>
          </a:blip>
          <a:stretch>
            <a:fillRect/>
          </a:stretch>
        </p:blipFill>
        <p:spPr>
          <a:xfrm>
            <a:off x="720924" y="1719776"/>
            <a:ext cx="4002199" cy="2674275"/>
          </a:xfrm>
          <a:prstGeom prst="rect">
            <a:avLst/>
          </a:prstGeom>
          <a:noFill/>
          <a:ln>
            <a:noFill/>
          </a:ln>
        </p:spPr>
      </p:pic>
      <p:sp>
        <p:nvSpPr>
          <p:cNvPr id="356" name="Google Shape;356;p44"/>
          <p:cNvSpPr txBox="1"/>
          <p:nvPr/>
        </p:nvSpPr>
        <p:spPr>
          <a:xfrm>
            <a:off x="628650" y="1287650"/>
            <a:ext cx="788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Evolution of cells communities with different ploidy distribution in different conditions</a:t>
            </a:r>
            <a:endParaRPr/>
          </a:p>
        </p:txBody>
      </p:sp>
      <p:pic>
        <p:nvPicPr>
          <p:cNvPr id="357" name="Google Shape;357;p44"/>
          <p:cNvPicPr preferRelativeResize="0"/>
          <p:nvPr/>
        </p:nvPicPr>
        <p:blipFill>
          <a:blip r:embed="rId4">
            <a:alphaModFix/>
          </a:blip>
          <a:stretch>
            <a:fillRect/>
          </a:stretch>
        </p:blipFill>
        <p:spPr>
          <a:xfrm>
            <a:off x="4723125" y="1745437"/>
            <a:ext cx="4268474" cy="2622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55549"/>
              </a:lnSpc>
              <a:spcBef>
                <a:spcPts val="0"/>
              </a:spcBef>
              <a:spcAft>
                <a:spcPts val="0"/>
              </a:spcAft>
              <a:buNone/>
            </a:pPr>
            <a:r>
              <a:rPr lang="en-US" sz="4800">
                <a:latin typeface="Calibri"/>
                <a:ea typeface="Calibri"/>
                <a:cs typeface="Calibri"/>
                <a:sym typeface="Calibri"/>
              </a:rPr>
              <a:t>The S3MB Model</a:t>
            </a:r>
            <a:br>
              <a:rPr lang="en-US" sz="6000">
                <a:latin typeface="Calibri"/>
                <a:ea typeface="Calibri"/>
                <a:cs typeface="Calibri"/>
                <a:sym typeface="Calibri"/>
              </a:rPr>
            </a:br>
            <a:r>
              <a:rPr lang="en-US" sz="2667">
                <a:latin typeface="Calibri"/>
                <a:ea typeface="Calibri"/>
                <a:cs typeface="Calibri"/>
                <a:sym typeface="Calibri"/>
              </a:rPr>
              <a:t>Stochastic State-Space Model of the Brain: Model Capabilities</a:t>
            </a:r>
            <a:r>
              <a:rPr lang="en-US" sz="6000">
                <a:latin typeface="Calibri"/>
                <a:ea typeface="Calibri"/>
                <a:cs typeface="Calibri"/>
                <a:sym typeface="Calibri"/>
              </a:rPr>
              <a:t> </a:t>
            </a:r>
            <a:endParaRPr sz="4800">
              <a:latin typeface="Calibri"/>
              <a:ea typeface="Calibri"/>
              <a:cs typeface="Calibri"/>
              <a:sym typeface="Calibri"/>
            </a:endParaRPr>
          </a:p>
        </p:txBody>
      </p:sp>
      <p:pic>
        <p:nvPicPr>
          <p:cNvPr id="364" name="Google Shape;364;p45" descr="Chart, line chart&#10;&#10;Description automatically generated"/>
          <p:cNvPicPr preferRelativeResize="0"/>
          <p:nvPr/>
        </p:nvPicPr>
        <p:blipFill rotWithShape="1">
          <a:blip r:embed="rId3">
            <a:alphaModFix/>
          </a:blip>
          <a:srcRect/>
          <a:stretch/>
        </p:blipFill>
        <p:spPr>
          <a:xfrm>
            <a:off x="3930075" y="1807600"/>
            <a:ext cx="4371398" cy="2642225"/>
          </a:xfrm>
          <a:prstGeom prst="rect">
            <a:avLst/>
          </a:prstGeom>
          <a:noFill/>
          <a:ln>
            <a:noFill/>
          </a:ln>
        </p:spPr>
      </p:pic>
      <p:sp>
        <p:nvSpPr>
          <p:cNvPr id="365" name="Google Shape;365;p45"/>
          <p:cNvSpPr txBox="1"/>
          <p:nvPr/>
        </p:nvSpPr>
        <p:spPr>
          <a:xfrm>
            <a:off x="628650" y="1287650"/>
            <a:ext cx="8416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400"/>
              <a:buFont typeface="Arial"/>
              <a:buNone/>
            </a:pPr>
            <a:r>
              <a:rPr lang="en-US" sz="1800" dirty="0">
                <a:solidFill>
                  <a:schemeClr val="dk1"/>
                </a:solidFill>
                <a:latin typeface="Calibri"/>
                <a:ea typeface="Calibri"/>
                <a:cs typeface="Calibri"/>
                <a:sym typeface="Calibri"/>
              </a:rPr>
              <a:t>Simulating Radiation Treatment</a:t>
            </a:r>
            <a:r>
              <a:rPr lang="en-US" sz="800" dirty="0">
                <a:solidFill>
                  <a:schemeClr val="dk1"/>
                </a:solidFill>
              </a:rPr>
              <a:t>: </a:t>
            </a:r>
            <a:r>
              <a:rPr lang="en-US" sz="1800" dirty="0">
                <a:solidFill>
                  <a:schemeClr val="dk1"/>
                </a:solidFill>
                <a:latin typeface="Calibri"/>
                <a:ea typeface="Calibri"/>
                <a:cs typeface="Calibri"/>
                <a:sym typeface="Calibri"/>
              </a:rPr>
              <a:t>60 </a:t>
            </a:r>
            <a:r>
              <a:rPr lang="en-US" sz="1800" dirty="0" err="1">
                <a:solidFill>
                  <a:schemeClr val="dk1"/>
                </a:solidFill>
                <a:latin typeface="Calibri"/>
                <a:ea typeface="Calibri"/>
                <a:cs typeface="Calibri"/>
                <a:sym typeface="Calibri"/>
              </a:rPr>
              <a:t>Gy</a:t>
            </a:r>
            <a:r>
              <a:rPr lang="en-US" sz="1800" dirty="0">
                <a:solidFill>
                  <a:schemeClr val="dk1"/>
                </a:solidFill>
                <a:latin typeface="Calibri"/>
                <a:ea typeface="Calibri"/>
                <a:cs typeface="Calibri"/>
                <a:sym typeface="Calibri"/>
              </a:rPr>
              <a:t> in 2-Gy fractions delivered over 6 weeks</a:t>
            </a:r>
            <a:endParaRPr sz="800" dirty="0">
              <a:solidFill>
                <a:schemeClr val="dk1"/>
              </a:solidFill>
            </a:endParaRPr>
          </a:p>
          <a:p>
            <a:pPr marL="0" lvl="0" indent="0" algn="l" rtl="0">
              <a:spcBef>
                <a:spcPts val="0"/>
              </a:spcBef>
              <a:spcAft>
                <a:spcPts val="0"/>
              </a:spcAft>
              <a:buNone/>
            </a:pPr>
            <a:endParaRPr sz="800" dirty="0"/>
          </a:p>
        </p:txBody>
      </p:sp>
      <p:pic>
        <p:nvPicPr>
          <p:cNvPr id="3" name="Picture 2" descr="A picture containing logo&#10;&#10;Description automatically generated">
            <a:extLst>
              <a:ext uri="{FF2B5EF4-FFF2-40B4-BE49-F238E27FC236}">
                <a16:creationId xmlns:a16="http://schemas.microsoft.com/office/drawing/2014/main" id="{5473C0FB-DF30-2472-4647-707F29E3748C}"/>
              </a:ext>
            </a:extLst>
          </p:cNvPr>
          <p:cNvPicPr>
            <a:picLocks noChangeAspect="1"/>
          </p:cNvPicPr>
          <p:nvPr/>
        </p:nvPicPr>
        <p:blipFill>
          <a:blip r:embed="rId4"/>
          <a:stretch>
            <a:fillRect/>
          </a:stretch>
        </p:blipFill>
        <p:spPr>
          <a:xfrm>
            <a:off x="1490134" y="1867178"/>
            <a:ext cx="2372790" cy="25230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6"/>
          <p:cNvSpPr txBox="1">
            <a:spLocks noGrp="1"/>
          </p:cNvSpPr>
          <p:nvPr>
            <p:ph type="title"/>
          </p:nvPr>
        </p:nvSpPr>
        <p:spPr>
          <a:xfrm>
            <a:off x="628650" y="273845"/>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55549"/>
              </a:lnSpc>
              <a:spcBef>
                <a:spcPts val="0"/>
              </a:spcBef>
              <a:spcAft>
                <a:spcPts val="0"/>
              </a:spcAft>
              <a:buNone/>
            </a:pPr>
            <a:r>
              <a:rPr lang="en-US" sz="4800">
                <a:latin typeface="Calibri"/>
                <a:ea typeface="Calibri"/>
                <a:cs typeface="Calibri"/>
                <a:sym typeface="Calibri"/>
              </a:rPr>
              <a:t>Aim 2: Proposed Work</a:t>
            </a:r>
            <a:r>
              <a:rPr lang="en-US" sz="6000">
                <a:latin typeface="Calibri"/>
                <a:ea typeface="Calibri"/>
                <a:cs typeface="Calibri"/>
                <a:sym typeface="Calibri"/>
              </a:rPr>
              <a:t> </a:t>
            </a:r>
            <a:endParaRPr sz="4800">
              <a:latin typeface="Calibri"/>
              <a:ea typeface="Calibri"/>
              <a:cs typeface="Calibri"/>
              <a:sym typeface="Calibri"/>
            </a:endParaRPr>
          </a:p>
        </p:txBody>
      </p:sp>
      <p:grpSp>
        <p:nvGrpSpPr>
          <p:cNvPr id="371" name="Google Shape;371;p46"/>
          <p:cNvGrpSpPr/>
          <p:nvPr/>
        </p:nvGrpSpPr>
        <p:grpSpPr>
          <a:xfrm>
            <a:off x="760765" y="1268056"/>
            <a:ext cx="4209812" cy="1568598"/>
            <a:chOff x="5824991" y="906780"/>
            <a:chExt cx="2907530" cy="1242061"/>
          </a:xfrm>
        </p:grpSpPr>
        <p:pic>
          <p:nvPicPr>
            <p:cNvPr id="372" name="Google Shape;372;p46"/>
            <p:cNvPicPr preferRelativeResize="0"/>
            <p:nvPr/>
          </p:nvPicPr>
          <p:blipFill rotWithShape="1">
            <a:blip r:embed="rId3">
              <a:alphaModFix/>
            </a:blip>
            <a:srcRect/>
            <a:stretch/>
          </p:blipFill>
          <p:spPr>
            <a:xfrm>
              <a:off x="5824991" y="906780"/>
              <a:ext cx="907778" cy="1242061"/>
            </a:xfrm>
            <a:prstGeom prst="rect">
              <a:avLst/>
            </a:prstGeom>
            <a:noFill/>
            <a:ln>
              <a:noFill/>
            </a:ln>
          </p:spPr>
        </p:pic>
        <p:pic>
          <p:nvPicPr>
            <p:cNvPr id="373" name="Google Shape;373;p46"/>
            <p:cNvPicPr preferRelativeResize="0"/>
            <p:nvPr/>
          </p:nvPicPr>
          <p:blipFill rotWithShape="1">
            <a:blip r:embed="rId4">
              <a:alphaModFix/>
            </a:blip>
            <a:srcRect/>
            <a:stretch/>
          </p:blipFill>
          <p:spPr>
            <a:xfrm>
              <a:off x="6732769" y="906780"/>
              <a:ext cx="1029432" cy="1242060"/>
            </a:xfrm>
            <a:prstGeom prst="rect">
              <a:avLst/>
            </a:prstGeom>
            <a:noFill/>
            <a:ln>
              <a:noFill/>
            </a:ln>
          </p:spPr>
        </p:pic>
        <p:pic>
          <p:nvPicPr>
            <p:cNvPr id="374" name="Google Shape;374;p46"/>
            <p:cNvPicPr preferRelativeResize="0"/>
            <p:nvPr/>
          </p:nvPicPr>
          <p:blipFill rotWithShape="1">
            <a:blip r:embed="rId5">
              <a:alphaModFix/>
            </a:blip>
            <a:srcRect l="60047" t="5888" r="5205" b="57168"/>
            <a:stretch/>
          </p:blipFill>
          <p:spPr>
            <a:xfrm>
              <a:off x="7762201" y="906780"/>
              <a:ext cx="970320" cy="1242060"/>
            </a:xfrm>
            <a:prstGeom prst="rect">
              <a:avLst/>
            </a:prstGeom>
            <a:noFill/>
            <a:ln>
              <a:noFill/>
            </a:ln>
          </p:spPr>
        </p:pic>
      </p:grpSp>
      <p:pic>
        <p:nvPicPr>
          <p:cNvPr id="375" name="Google Shape;375;p46" descr="A picture containing icon&#10;&#10;Description automatically generated"/>
          <p:cNvPicPr preferRelativeResize="0"/>
          <p:nvPr/>
        </p:nvPicPr>
        <p:blipFill rotWithShape="1">
          <a:blip r:embed="rId6">
            <a:alphaModFix/>
          </a:blip>
          <a:srcRect l="21024" t="7565" r="26531" b="22903"/>
          <a:stretch/>
        </p:blipFill>
        <p:spPr>
          <a:xfrm>
            <a:off x="749700" y="2838055"/>
            <a:ext cx="1404984" cy="1508846"/>
          </a:xfrm>
          <a:prstGeom prst="rect">
            <a:avLst/>
          </a:prstGeom>
          <a:noFill/>
          <a:ln>
            <a:noFill/>
          </a:ln>
        </p:spPr>
      </p:pic>
      <p:pic>
        <p:nvPicPr>
          <p:cNvPr id="376" name="Google Shape;376;p46" descr="A picture containing icon&#10;&#10;Description automatically generated"/>
          <p:cNvPicPr preferRelativeResize="0"/>
          <p:nvPr/>
        </p:nvPicPr>
        <p:blipFill rotWithShape="1">
          <a:blip r:embed="rId7">
            <a:alphaModFix/>
          </a:blip>
          <a:srcRect l="21280" t="7477" r="26625" b="23097"/>
          <a:stretch/>
        </p:blipFill>
        <p:spPr>
          <a:xfrm>
            <a:off x="3574242" y="2835966"/>
            <a:ext cx="1404984" cy="1499192"/>
          </a:xfrm>
          <a:prstGeom prst="rect">
            <a:avLst/>
          </a:prstGeom>
          <a:noFill/>
          <a:ln>
            <a:noFill/>
          </a:ln>
        </p:spPr>
      </p:pic>
      <p:sp>
        <p:nvSpPr>
          <p:cNvPr id="377" name="Google Shape;377;p46"/>
          <p:cNvSpPr/>
          <p:nvPr/>
        </p:nvSpPr>
        <p:spPr>
          <a:xfrm>
            <a:off x="2154683" y="2864532"/>
            <a:ext cx="1383900" cy="1449000"/>
          </a:xfrm>
          <a:prstGeom prst="rect">
            <a:avLst/>
          </a:prstGeom>
          <a:solidFill>
            <a:srgbClr val="0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a:solidFill>
                  <a:srgbClr val="FFFFFF"/>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
        <p:nvSpPr>
          <p:cNvPr id="378" name="Google Shape;378;p46"/>
          <p:cNvSpPr txBox="1"/>
          <p:nvPr/>
        </p:nvSpPr>
        <p:spPr>
          <a:xfrm>
            <a:off x="5169600" y="1268050"/>
            <a:ext cx="3741600" cy="3016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1900" b="1" i="0" u="none" strike="noStrike" cap="none">
                <a:solidFill>
                  <a:srgbClr val="000000"/>
                </a:solidFill>
                <a:latin typeface="Calibri"/>
                <a:ea typeface="Calibri"/>
                <a:cs typeface="Calibri"/>
                <a:sym typeface="Calibri"/>
              </a:rPr>
              <a:t>Inverse Modeling and Model Optimization using MC Learning</a:t>
            </a:r>
            <a:endParaRPr sz="900" b="0" i="0" u="none" strike="noStrike" cap="none">
              <a:solidFill>
                <a:srgbClr val="000000"/>
              </a:solidFill>
              <a:latin typeface="Arial"/>
              <a:ea typeface="Arial"/>
              <a:cs typeface="Arial"/>
              <a:sym typeface="Arial"/>
            </a:endParaRPr>
          </a:p>
          <a:p>
            <a:pPr marL="457188" marR="0" lvl="0" indent="-425438" algn="l" rtl="0">
              <a:lnSpc>
                <a:spcPct val="100000"/>
              </a:lnSpc>
              <a:spcBef>
                <a:spcPts val="0"/>
              </a:spcBef>
              <a:spcAft>
                <a:spcPts val="0"/>
              </a:spcAft>
              <a:buClr>
                <a:srgbClr val="000000"/>
              </a:buClr>
              <a:buSzPts val="1900"/>
              <a:buFont typeface="Calibri"/>
              <a:buAutoNum type="arabicPeriod"/>
            </a:pPr>
            <a:r>
              <a:rPr lang="en-US" sz="1900" b="0" i="0" u="none" strike="noStrike" cap="none">
                <a:solidFill>
                  <a:srgbClr val="000000"/>
                </a:solidFill>
                <a:latin typeface="Calibri"/>
                <a:ea typeface="Calibri"/>
                <a:cs typeface="Calibri"/>
                <a:sym typeface="Calibri"/>
              </a:rPr>
              <a:t>Simulate 1M+ scenarios with varying parameter combinations</a:t>
            </a:r>
            <a:endParaRPr sz="900" b="0" i="0" u="none" strike="noStrike" cap="none">
              <a:solidFill>
                <a:srgbClr val="000000"/>
              </a:solidFill>
              <a:latin typeface="Arial"/>
              <a:ea typeface="Arial"/>
              <a:cs typeface="Arial"/>
              <a:sym typeface="Arial"/>
            </a:endParaRPr>
          </a:p>
          <a:p>
            <a:pPr marL="457188" marR="0" lvl="0" indent="-425438" algn="l" rtl="0">
              <a:lnSpc>
                <a:spcPct val="100000"/>
              </a:lnSpc>
              <a:spcBef>
                <a:spcPts val="0"/>
              </a:spcBef>
              <a:spcAft>
                <a:spcPts val="0"/>
              </a:spcAft>
              <a:buClr>
                <a:srgbClr val="000000"/>
              </a:buClr>
              <a:buSzPts val="1900"/>
              <a:buFont typeface="Calibri"/>
              <a:buAutoNum type="arabicPeriod"/>
            </a:pPr>
            <a:r>
              <a:rPr lang="en-US" sz="1900" b="0" i="0" u="none" strike="noStrike" cap="none">
                <a:solidFill>
                  <a:srgbClr val="000000"/>
                </a:solidFill>
                <a:latin typeface="Calibri"/>
                <a:ea typeface="Calibri"/>
                <a:cs typeface="Calibri"/>
                <a:sym typeface="Calibri"/>
              </a:rPr>
              <a:t>Learn Model Outcome vs Parameter Combinations</a:t>
            </a:r>
            <a:endParaRPr sz="900" b="0" i="0" u="none" strike="noStrike" cap="none">
              <a:solidFill>
                <a:srgbClr val="000000"/>
              </a:solidFill>
              <a:latin typeface="Arial"/>
              <a:ea typeface="Arial"/>
              <a:cs typeface="Arial"/>
              <a:sym typeface="Arial"/>
            </a:endParaRPr>
          </a:p>
          <a:p>
            <a:pPr marL="457188" marR="0" lvl="0" indent="-425438" algn="l" rtl="0">
              <a:lnSpc>
                <a:spcPct val="100000"/>
              </a:lnSpc>
              <a:spcBef>
                <a:spcPts val="0"/>
              </a:spcBef>
              <a:spcAft>
                <a:spcPts val="0"/>
              </a:spcAft>
              <a:buClr>
                <a:srgbClr val="000000"/>
              </a:buClr>
              <a:buSzPts val="1900"/>
              <a:buFont typeface="Calibri"/>
              <a:buAutoNum type="arabicPeriod"/>
            </a:pPr>
            <a:r>
              <a:rPr lang="en-US" sz="1900" b="0" i="0" u="none" strike="noStrike" cap="none">
                <a:solidFill>
                  <a:srgbClr val="000000"/>
                </a:solidFill>
                <a:latin typeface="Calibri"/>
                <a:ea typeface="Calibri"/>
                <a:cs typeface="Calibri"/>
                <a:sym typeface="Calibri"/>
              </a:rPr>
              <a:t>Predict Correct Parameter Combinations that Match Clinical Outcomes</a:t>
            </a:r>
            <a:endParaRPr sz="9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629</Words>
  <Application>Microsoft Macintosh PowerPoint</Application>
  <PresentationFormat>On-screen Show (16:9)</PresentationFormat>
  <Paragraphs>60</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Cambria Math</vt:lpstr>
      <vt:lpstr>Arial</vt:lpstr>
      <vt:lpstr>Lora</vt:lpstr>
      <vt:lpstr>Simple Light</vt:lpstr>
      <vt:lpstr>Main figures</vt:lpstr>
      <vt:lpstr>Nucleobases - Integrators of metabolic state</vt:lpstr>
      <vt:lpstr>Migration assay: proof of concept results Data from preliminary experiment (to be optimised)</vt:lpstr>
      <vt:lpstr>The S3MB Model Stochastic State-Space Model of the Brain: Model Elements </vt:lpstr>
      <vt:lpstr>The S3MB Model Stochastic State-Space Model of the Brain: Model Rules </vt:lpstr>
      <vt:lpstr>The S3MB Model  Stochastic State-Space Model of the Brain: Model Implementation </vt:lpstr>
      <vt:lpstr>The S3MB Model Stochastic State-Space Model of the Brain: Model Capabilities </vt:lpstr>
      <vt:lpstr>The S3MB Model Stochastic State-Space Model of the Brain: Model Capabilities </vt:lpstr>
      <vt:lpstr>Aim 2: Proposed Work </vt:lpstr>
      <vt:lpstr>Age-based differences in the state-space of the brain</vt:lpstr>
      <vt:lpstr>Validation of the S3MB model predictions</vt:lpstr>
      <vt:lpstr>Supplementary figures</vt:lpstr>
      <vt:lpstr>Proposed content for Introduction</vt:lpstr>
      <vt:lpstr>PowerPoint Presentation</vt:lpstr>
      <vt:lpstr>PowerPoint Presentation</vt:lpstr>
      <vt:lpstr>Proposed content for Discussion</vt:lpstr>
      <vt:lpstr>Limitations of the S3MB Model</vt:lpstr>
      <vt:lpstr>Backup slides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Glioblastoma communities: exploiting interactions between ploidy and host physiology</dc:title>
  <cp:lastModifiedBy>Andor, Noemi</cp:lastModifiedBy>
  <cp:revision>11</cp:revision>
  <dcterms:modified xsi:type="dcterms:W3CDTF">2022-11-09T22:27:07Z</dcterms:modified>
</cp:coreProperties>
</file>